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29"/>
  </p:notesMasterIdLst>
  <p:handoutMasterIdLst>
    <p:handoutMasterId r:id="rId30"/>
  </p:handoutMasterIdLst>
  <p:sldIdLst>
    <p:sldId id="257" r:id="rId3"/>
    <p:sldId id="875" r:id="rId4"/>
    <p:sldId id="876" r:id="rId5"/>
    <p:sldId id="1142" r:id="rId6"/>
    <p:sldId id="1063" r:id="rId7"/>
    <p:sldId id="1065" r:id="rId8"/>
    <p:sldId id="1140" r:id="rId9"/>
    <p:sldId id="1088" r:id="rId10"/>
    <p:sldId id="1146" r:id="rId11"/>
    <p:sldId id="1147" r:id="rId12"/>
    <p:sldId id="1148" r:id="rId13"/>
    <p:sldId id="1149" r:id="rId14"/>
    <p:sldId id="878" r:id="rId15"/>
    <p:sldId id="972" r:id="rId16"/>
    <p:sldId id="1139" r:id="rId17"/>
    <p:sldId id="900" r:id="rId18"/>
    <p:sldId id="1137" r:id="rId19"/>
    <p:sldId id="1138" r:id="rId20"/>
    <p:sldId id="904" r:id="rId21"/>
    <p:sldId id="1078" r:id="rId22"/>
    <p:sldId id="1143" r:id="rId23"/>
    <p:sldId id="1144" r:id="rId24"/>
    <p:sldId id="1145" r:id="rId25"/>
    <p:sldId id="1066" r:id="rId26"/>
    <p:sldId id="268" r:id="rId27"/>
    <p:sldId id="1072" r:id="rId28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a Kočičková" initials="" lastIdx="0" clrIdx="0"/>
  <p:cmAuthor id="3" name="Lučan Jiří" initials="LJ" lastIdx="1" clrIdx="1">
    <p:extLst>
      <p:ext uri="{19B8F6BF-5375-455C-9EA6-DF929625EA0E}">
        <p15:presenceInfo xmlns:p15="http://schemas.microsoft.com/office/powerpoint/2012/main" userId="S-1-5-21-240127028-979645192-923749875-289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BA3"/>
    <a:srgbClr val="DDC1C4"/>
    <a:srgbClr val="CCFFCC"/>
    <a:srgbClr val="FF6600"/>
    <a:srgbClr val="F6491A"/>
    <a:srgbClr val="7EB14F"/>
    <a:srgbClr val="51ED03"/>
    <a:srgbClr val="48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Tmavý styl 1 – zvýraznění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6163" autoAdjust="0"/>
  </p:normalViewPr>
  <p:slideViewPr>
    <p:cSldViewPr>
      <p:cViewPr varScale="1">
        <p:scale>
          <a:sx n="123" d="100"/>
          <a:sy n="123" d="100"/>
        </p:scale>
        <p:origin x="144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úmrtí, nakažených klientů a pracovníků v souvislosti s nemocí Covid-19 ve Zlínském kraji</a:t>
            </a:r>
            <a:endParaRPr lang="cs-CZ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Tabulky!$C$8:$C$244</c:f>
              <c:numCache>
                <c:formatCode>General</c:formatCode>
                <c:ptCount val="237"/>
                <c:pt idx="0">
                  <c:v>42</c:v>
                </c:pt>
                <c:pt idx="1">
                  <c:v>54</c:v>
                </c:pt>
                <c:pt idx="2">
                  <c:v>56</c:v>
                </c:pt>
                <c:pt idx="3">
                  <c:v>59</c:v>
                </c:pt>
                <c:pt idx="4">
                  <c:v>61</c:v>
                </c:pt>
                <c:pt idx="5">
                  <c:v>59</c:v>
                </c:pt>
                <c:pt idx="6">
                  <c:v>60</c:v>
                </c:pt>
                <c:pt idx="7">
                  <c:v>60</c:v>
                </c:pt>
                <c:pt idx="8">
                  <c:v>58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64</c:v>
                </c:pt>
                <c:pt idx="13">
                  <c:v>66</c:v>
                </c:pt>
                <c:pt idx="14">
                  <c:v>68</c:v>
                </c:pt>
                <c:pt idx="15">
                  <c:v>69</c:v>
                </c:pt>
                <c:pt idx="16">
                  <c:v>68</c:v>
                </c:pt>
                <c:pt idx="17">
                  <c:v>64</c:v>
                </c:pt>
                <c:pt idx="18">
                  <c:v>65</c:v>
                </c:pt>
                <c:pt idx="19">
                  <c:v>66</c:v>
                </c:pt>
                <c:pt idx="20">
                  <c:v>65</c:v>
                </c:pt>
                <c:pt idx="21">
                  <c:v>68</c:v>
                </c:pt>
                <c:pt idx="22">
                  <c:v>69</c:v>
                </c:pt>
                <c:pt idx="23">
                  <c:v>64</c:v>
                </c:pt>
                <c:pt idx="24">
                  <c:v>70</c:v>
                </c:pt>
                <c:pt idx="25">
                  <c:v>72</c:v>
                </c:pt>
                <c:pt idx="26">
                  <c:v>71</c:v>
                </c:pt>
                <c:pt idx="27">
                  <c:v>71</c:v>
                </c:pt>
                <c:pt idx="28">
                  <c:v>69</c:v>
                </c:pt>
                <c:pt idx="29">
                  <c:v>69</c:v>
                </c:pt>
                <c:pt idx="30">
                  <c:v>68</c:v>
                </c:pt>
                <c:pt idx="31">
                  <c:v>69</c:v>
                </c:pt>
                <c:pt idx="32">
                  <c:v>69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65</c:v>
                </c:pt>
                <c:pt idx="38">
                  <c:v>62</c:v>
                </c:pt>
                <c:pt idx="39">
                  <c:v>61</c:v>
                </c:pt>
                <c:pt idx="40">
                  <c:v>56</c:v>
                </c:pt>
                <c:pt idx="41">
                  <c:v>55</c:v>
                </c:pt>
                <c:pt idx="42">
                  <c:v>58</c:v>
                </c:pt>
                <c:pt idx="43">
                  <c:v>59</c:v>
                </c:pt>
                <c:pt idx="44">
                  <c:v>59</c:v>
                </c:pt>
                <c:pt idx="45">
                  <c:v>58</c:v>
                </c:pt>
                <c:pt idx="46">
                  <c:v>58</c:v>
                </c:pt>
                <c:pt idx="47">
                  <c:v>59</c:v>
                </c:pt>
                <c:pt idx="48">
                  <c:v>60</c:v>
                </c:pt>
                <c:pt idx="49">
                  <c:v>61</c:v>
                </c:pt>
                <c:pt idx="50">
                  <c:v>58</c:v>
                </c:pt>
                <c:pt idx="51">
                  <c:v>59</c:v>
                </c:pt>
                <c:pt idx="52">
                  <c:v>59</c:v>
                </c:pt>
                <c:pt idx="53">
                  <c:v>60</c:v>
                </c:pt>
                <c:pt idx="54">
                  <c:v>60</c:v>
                </c:pt>
                <c:pt idx="55">
                  <c:v>61</c:v>
                </c:pt>
                <c:pt idx="56">
                  <c:v>60</c:v>
                </c:pt>
                <c:pt idx="57">
                  <c:v>60</c:v>
                </c:pt>
                <c:pt idx="58">
                  <c:v>61</c:v>
                </c:pt>
                <c:pt idx="59">
                  <c:v>61</c:v>
                </c:pt>
                <c:pt idx="60">
                  <c:v>61</c:v>
                </c:pt>
                <c:pt idx="61">
                  <c:v>61</c:v>
                </c:pt>
                <c:pt idx="62">
                  <c:v>59</c:v>
                </c:pt>
                <c:pt idx="63">
                  <c:v>62</c:v>
                </c:pt>
                <c:pt idx="64">
                  <c:v>62</c:v>
                </c:pt>
                <c:pt idx="65">
                  <c:v>63</c:v>
                </c:pt>
                <c:pt idx="66">
                  <c:v>63</c:v>
                </c:pt>
                <c:pt idx="67">
                  <c:v>64</c:v>
                </c:pt>
                <c:pt idx="68">
                  <c:v>63</c:v>
                </c:pt>
                <c:pt idx="69">
                  <c:v>63</c:v>
                </c:pt>
                <c:pt idx="70">
                  <c:v>64</c:v>
                </c:pt>
                <c:pt idx="71">
                  <c:v>64</c:v>
                </c:pt>
                <c:pt idx="72">
                  <c:v>66</c:v>
                </c:pt>
                <c:pt idx="73">
                  <c:v>59</c:v>
                </c:pt>
                <c:pt idx="74">
                  <c:v>59</c:v>
                </c:pt>
                <c:pt idx="75">
                  <c:v>59</c:v>
                </c:pt>
                <c:pt idx="76">
                  <c:v>60</c:v>
                </c:pt>
                <c:pt idx="77">
                  <c:v>61</c:v>
                </c:pt>
                <c:pt idx="78">
                  <c:v>61</c:v>
                </c:pt>
                <c:pt idx="79">
                  <c:v>62</c:v>
                </c:pt>
                <c:pt idx="80">
                  <c:v>61</c:v>
                </c:pt>
                <c:pt idx="81">
                  <c:v>61</c:v>
                </c:pt>
                <c:pt idx="82">
                  <c:v>60</c:v>
                </c:pt>
                <c:pt idx="83">
                  <c:v>58</c:v>
                </c:pt>
                <c:pt idx="84">
                  <c:v>58</c:v>
                </c:pt>
                <c:pt idx="85">
                  <c:v>56</c:v>
                </c:pt>
                <c:pt idx="86">
                  <c:v>56</c:v>
                </c:pt>
                <c:pt idx="87">
                  <c:v>56</c:v>
                </c:pt>
                <c:pt idx="88">
                  <c:v>56</c:v>
                </c:pt>
                <c:pt idx="89">
                  <c:v>58</c:v>
                </c:pt>
                <c:pt idx="90">
                  <c:v>58</c:v>
                </c:pt>
                <c:pt idx="91">
                  <c:v>57</c:v>
                </c:pt>
                <c:pt idx="92">
                  <c:v>56</c:v>
                </c:pt>
                <c:pt idx="93">
                  <c:v>49</c:v>
                </c:pt>
                <c:pt idx="94">
                  <c:v>49</c:v>
                </c:pt>
                <c:pt idx="95">
                  <c:v>49</c:v>
                </c:pt>
                <c:pt idx="96">
                  <c:v>44</c:v>
                </c:pt>
                <c:pt idx="97">
                  <c:v>43</c:v>
                </c:pt>
                <c:pt idx="98">
                  <c:v>42</c:v>
                </c:pt>
                <c:pt idx="99">
                  <c:v>40</c:v>
                </c:pt>
                <c:pt idx="100">
                  <c:v>41</c:v>
                </c:pt>
                <c:pt idx="101">
                  <c:v>41</c:v>
                </c:pt>
                <c:pt idx="102">
                  <c:v>42</c:v>
                </c:pt>
                <c:pt idx="103">
                  <c:v>38</c:v>
                </c:pt>
                <c:pt idx="104">
                  <c:v>37</c:v>
                </c:pt>
                <c:pt idx="105">
                  <c:v>38</c:v>
                </c:pt>
                <c:pt idx="106">
                  <c:v>38</c:v>
                </c:pt>
                <c:pt idx="107">
                  <c:v>37</c:v>
                </c:pt>
                <c:pt idx="108">
                  <c:v>36</c:v>
                </c:pt>
                <c:pt idx="109">
                  <c:v>36</c:v>
                </c:pt>
                <c:pt idx="110">
                  <c:v>34</c:v>
                </c:pt>
                <c:pt idx="111">
                  <c:v>33</c:v>
                </c:pt>
                <c:pt idx="112">
                  <c:v>34</c:v>
                </c:pt>
                <c:pt idx="113">
                  <c:v>34</c:v>
                </c:pt>
                <c:pt idx="114">
                  <c:v>32</c:v>
                </c:pt>
                <c:pt idx="115">
                  <c:v>32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37</c:v>
                </c:pt>
                <c:pt idx="123">
                  <c:v>37</c:v>
                </c:pt>
                <c:pt idx="124">
                  <c:v>39</c:v>
                </c:pt>
                <c:pt idx="125">
                  <c:v>39</c:v>
                </c:pt>
                <c:pt idx="126">
                  <c:v>38</c:v>
                </c:pt>
                <c:pt idx="127">
                  <c:v>38</c:v>
                </c:pt>
                <c:pt idx="128">
                  <c:v>38</c:v>
                </c:pt>
                <c:pt idx="129">
                  <c:v>36</c:v>
                </c:pt>
                <c:pt idx="130">
                  <c:v>36</c:v>
                </c:pt>
                <c:pt idx="131">
                  <c:v>38</c:v>
                </c:pt>
                <c:pt idx="132">
                  <c:v>38</c:v>
                </c:pt>
                <c:pt idx="133">
                  <c:v>38</c:v>
                </c:pt>
                <c:pt idx="134">
                  <c:v>38</c:v>
                </c:pt>
                <c:pt idx="135">
                  <c:v>39</c:v>
                </c:pt>
                <c:pt idx="136">
                  <c:v>40</c:v>
                </c:pt>
                <c:pt idx="137">
                  <c:v>39</c:v>
                </c:pt>
                <c:pt idx="138">
                  <c:v>37</c:v>
                </c:pt>
                <c:pt idx="139">
                  <c:v>37</c:v>
                </c:pt>
                <c:pt idx="140">
                  <c:v>38</c:v>
                </c:pt>
                <c:pt idx="141">
                  <c:v>38</c:v>
                </c:pt>
                <c:pt idx="142">
                  <c:v>37</c:v>
                </c:pt>
                <c:pt idx="143">
                  <c:v>37</c:v>
                </c:pt>
                <c:pt idx="144">
                  <c:v>37</c:v>
                </c:pt>
                <c:pt idx="145">
                  <c:v>38</c:v>
                </c:pt>
                <c:pt idx="146">
                  <c:v>38</c:v>
                </c:pt>
                <c:pt idx="147">
                  <c:v>39</c:v>
                </c:pt>
                <c:pt idx="148">
                  <c:v>39</c:v>
                </c:pt>
                <c:pt idx="149">
                  <c:v>39</c:v>
                </c:pt>
                <c:pt idx="150">
                  <c:v>40</c:v>
                </c:pt>
                <c:pt idx="151">
                  <c:v>39</c:v>
                </c:pt>
                <c:pt idx="152">
                  <c:v>37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35</c:v>
                </c:pt>
                <c:pt idx="157">
                  <c:v>34</c:v>
                </c:pt>
                <c:pt idx="158">
                  <c:v>35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32</c:v>
                </c:pt>
                <c:pt idx="164">
                  <c:v>35</c:v>
                </c:pt>
                <c:pt idx="165">
                  <c:v>35</c:v>
                </c:pt>
                <c:pt idx="166">
                  <c:v>35</c:v>
                </c:pt>
                <c:pt idx="167">
                  <c:v>36</c:v>
                </c:pt>
                <c:pt idx="168">
                  <c:v>36</c:v>
                </c:pt>
                <c:pt idx="169">
                  <c:v>36</c:v>
                </c:pt>
                <c:pt idx="170">
                  <c:v>36</c:v>
                </c:pt>
                <c:pt idx="171">
                  <c:v>37</c:v>
                </c:pt>
                <c:pt idx="172">
                  <c:v>37</c:v>
                </c:pt>
                <c:pt idx="173">
                  <c:v>36</c:v>
                </c:pt>
                <c:pt idx="174">
                  <c:v>36</c:v>
                </c:pt>
                <c:pt idx="175">
                  <c:v>38</c:v>
                </c:pt>
                <c:pt idx="176">
                  <c:v>38</c:v>
                </c:pt>
                <c:pt idx="177">
                  <c:v>35</c:v>
                </c:pt>
                <c:pt idx="178">
                  <c:v>36</c:v>
                </c:pt>
                <c:pt idx="179">
                  <c:v>37</c:v>
                </c:pt>
                <c:pt idx="180">
                  <c:v>37</c:v>
                </c:pt>
                <c:pt idx="181">
                  <c:v>33</c:v>
                </c:pt>
                <c:pt idx="182">
                  <c:v>33</c:v>
                </c:pt>
                <c:pt idx="183">
                  <c:v>30</c:v>
                </c:pt>
                <c:pt idx="184">
                  <c:v>30</c:v>
                </c:pt>
                <c:pt idx="185">
                  <c:v>32</c:v>
                </c:pt>
                <c:pt idx="186">
                  <c:v>33</c:v>
                </c:pt>
                <c:pt idx="187">
                  <c:v>33</c:v>
                </c:pt>
                <c:pt idx="188">
                  <c:v>33</c:v>
                </c:pt>
                <c:pt idx="189">
                  <c:v>33</c:v>
                </c:pt>
                <c:pt idx="190">
                  <c:v>34</c:v>
                </c:pt>
                <c:pt idx="191">
                  <c:v>34</c:v>
                </c:pt>
                <c:pt idx="192">
                  <c:v>33</c:v>
                </c:pt>
                <c:pt idx="193">
                  <c:v>33</c:v>
                </c:pt>
                <c:pt idx="194">
                  <c:v>31</c:v>
                </c:pt>
                <c:pt idx="195">
                  <c:v>32</c:v>
                </c:pt>
                <c:pt idx="196">
                  <c:v>32</c:v>
                </c:pt>
                <c:pt idx="197">
                  <c:v>32</c:v>
                </c:pt>
                <c:pt idx="198">
                  <c:v>31</c:v>
                </c:pt>
                <c:pt idx="199">
                  <c:v>31</c:v>
                </c:pt>
                <c:pt idx="200">
                  <c:v>31</c:v>
                </c:pt>
                <c:pt idx="201">
                  <c:v>32</c:v>
                </c:pt>
                <c:pt idx="202">
                  <c:v>31</c:v>
                </c:pt>
                <c:pt idx="203">
                  <c:v>31</c:v>
                </c:pt>
                <c:pt idx="204">
                  <c:v>31</c:v>
                </c:pt>
                <c:pt idx="205">
                  <c:v>31</c:v>
                </c:pt>
                <c:pt idx="206">
                  <c:v>31</c:v>
                </c:pt>
                <c:pt idx="207">
                  <c:v>31</c:v>
                </c:pt>
                <c:pt idx="208">
                  <c:v>31</c:v>
                </c:pt>
                <c:pt idx="209">
                  <c:v>31</c:v>
                </c:pt>
                <c:pt idx="210">
                  <c:v>31</c:v>
                </c:pt>
                <c:pt idx="211">
                  <c:v>31</c:v>
                </c:pt>
                <c:pt idx="212">
                  <c:v>28</c:v>
                </c:pt>
                <c:pt idx="213">
                  <c:v>25</c:v>
                </c:pt>
                <c:pt idx="214">
                  <c:v>26</c:v>
                </c:pt>
                <c:pt idx="215">
                  <c:v>24</c:v>
                </c:pt>
                <c:pt idx="216">
                  <c:v>21</c:v>
                </c:pt>
                <c:pt idx="217">
                  <c:v>13</c:v>
                </c:pt>
                <c:pt idx="218">
                  <c:v>10</c:v>
                </c:pt>
                <c:pt idx="219">
                  <c:v>11</c:v>
                </c:pt>
                <c:pt idx="220">
                  <c:v>11</c:v>
                </c:pt>
                <c:pt idx="221">
                  <c:v>3</c:v>
                </c:pt>
                <c:pt idx="222">
                  <c:v>3</c:v>
                </c:pt>
                <c:pt idx="223">
                  <c:v>2</c:v>
                </c:pt>
                <c:pt idx="224">
                  <c:v>6</c:v>
                </c:pt>
                <c:pt idx="225">
                  <c:v>4</c:v>
                </c:pt>
                <c:pt idx="226">
                  <c:v>7</c:v>
                </c:pt>
                <c:pt idx="227">
                  <c:v>19</c:v>
                </c:pt>
                <c:pt idx="228">
                  <c:v>32</c:v>
                </c:pt>
                <c:pt idx="229">
                  <c:v>49</c:v>
                </c:pt>
                <c:pt idx="230">
                  <c:v>53</c:v>
                </c:pt>
                <c:pt idx="231">
                  <c:v>64</c:v>
                </c:pt>
                <c:pt idx="232">
                  <c:v>62</c:v>
                </c:pt>
                <c:pt idx="233">
                  <c:v>51</c:v>
                </c:pt>
                <c:pt idx="234">
                  <c:v>44</c:v>
                </c:pt>
                <c:pt idx="235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1A-4A68-A4A0-3D1B2AC3AB41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Tabulky!$E$8:$E$244</c:f>
              <c:numCache>
                <c:formatCode>General</c:formatCode>
                <c:ptCount val="237"/>
                <c:pt idx="0">
                  <c:v>61</c:v>
                </c:pt>
                <c:pt idx="1">
                  <c:v>84</c:v>
                </c:pt>
                <c:pt idx="2">
                  <c:v>100</c:v>
                </c:pt>
                <c:pt idx="3">
                  <c:v>103</c:v>
                </c:pt>
                <c:pt idx="4">
                  <c:v>104</c:v>
                </c:pt>
                <c:pt idx="5">
                  <c:v>127</c:v>
                </c:pt>
                <c:pt idx="6">
                  <c:v>145</c:v>
                </c:pt>
                <c:pt idx="7">
                  <c:v>145</c:v>
                </c:pt>
                <c:pt idx="8">
                  <c:v>184</c:v>
                </c:pt>
                <c:pt idx="9">
                  <c:v>185</c:v>
                </c:pt>
                <c:pt idx="10">
                  <c:v>199</c:v>
                </c:pt>
                <c:pt idx="11">
                  <c:v>221</c:v>
                </c:pt>
                <c:pt idx="12">
                  <c:v>244</c:v>
                </c:pt>
                <c:pt idx="13">
                  <c:v>276</c:v>
                </c:pt>
                <c:pt idx="14">
                  <c:v>282</c:v>
                </c:pt>
                <c:pt idx="15">
                  <c:v>299</c:v>
                </c:pt>
                <c:pt idx="16">
                  <c:v>310</c:v>
                </c:pt>
                <c:pt idx="17">
                  <c:v>308</c:v>
                </c:pt>
                <c:pt idx="18">
                  <c:v>300</c:v>
                </c:pt>
                <c:pt idx="19">
                  <c:v>304</c:v>
                </c:pt>
                <c:pt idx="20">
                  <c:v>309</c:v>
                </c:pt>
                <c:pt idx="21">
                  <c:v>319</c:v>
                </c:pt>
                <c:pt idx="22">
                  <c:v>319</c:v>
                </c:pt>
                <c:pt idx="23">
                  <c:v>312</c:v>
                </c:pt>
                <c:pt idx="24">
                  <c:v>331</c:v>
                </c:pt>
                <c:pt idx="25">
                  <c:v>330</c:v>
                </c:pt>
                <c:pt idx="26">
                  <c:v>362</c:v>
                </c:pt>
                <c:pt idx="27">
                  <c:v>347</c:v>
                </c:pt>
                <c:pt idx="28">
                  <c:v>351</c:v>
                </c:pt>
                <c:pt idx="29">
                  <c:v>365</c:v>
                </c:pt>
                <c:pt idx="30">
                  <c:v>380</c:v>
                </c:pt>
                <c:pt idx="31">
                  <c:v>355</c:v>
                </c:pt>
                <c:pt idx="32">
                  <c:v>355</c:v>
                </c:pt>
                <c:pt idx="33">
                  <c:v>360</c:v>
                </c:pt>
                <c:pt idx="34">
                  <c:v>374</c:v>
                </c:pt>
                <c:pt idx="35">
                  <c:v>379</c:v>
                </c:pt>
                <c:pt idx="36">
                  <c:v>373</c:v>
                </c:pt>
                <c:pt idx="37">
                  <c:v>359</c:v>
                </c:pt>
                <c:pt idx="38">
                  <c:v>250</c:v>
                </c:pt>
                <c:pt idx="39">
                  <c:v>237</c:v>
                </c:pt>
                <c:pt idx="40">
                  <c:v>247</c:v>
                </c:pt>
                <c:pt idx="41">
                  <c:v>262</c:v>
                </c:pt>
                <c:pt idx="42">
                  <c:v>251</c:v>
                </c:pt>
                <c:pt idx="43">
                  <c:v>254</c:v>
                </c:pt>
                <c:pt idx="44">
                  <c:v>264</c:v>
                </c:pt>
                <c:pt idx="45">
                  <c:v>236</c:v>
                </c:pt>
                <c:pt idx="46">
                  <c:v>242</c:v>
                </c:pt>
                <c:pt idx="47">
                  <c:v>243</c:v>
                </c:pt>
                <c:pt idx="48">
                  <c:v>249</c:v>
                </c:pt>
                <c:pt idx="49">
                  <c:v>252</c:v>
                </c:pt>
                <c:pt idx="50">
                  <c:v>212</c:v>
                </c:pt>
                <c:pt idx="51">
                  <c:v>210</c:v>
                </c:pt>
                <c:pt idx="52">
                  <c:v>202</c:v>
                </c:pt>
                <c:pt idx="53">
                  <c:v>255</c:v>
                </c:pt>
                <c:pt idx="54">
                  <c:v>263</c:v>
                </c:pt>
                <c:pt idx="55">
                  <c:v>254</c:v>
                </c:pt>
                <c:pt idx="56">
                  <c:v>239</c:v>
                </c:pt>
                <c:pt idx="57">
                  <c:v>236</c:v>
                </c:pt>
                <c:pt idx="58">
                  <c:v>239</c:v>
                </c:pt>
                <c:pt idx="59">
                  <c:v>239</c:v>
                </c:pt>
                <c:pt idx="60">
                  <c:v>295</c:v>
                </c:pt>
                <c:pt idx="61">
                  <c:v>299</c:v>
                </c:pt>
                <c:pt idx="62">
                  <c:v>293</c:v>
                </c:pt>
                <c:pt idx="63">
                  <c:v>241</c:v>
                </c:pt>
                <c:pt idx="64">
                  <c:v>264</c:v>
                </c:pt>
                <c:pt idx="65">
                  <c:v>260</c:v>
                </c:pt>
                <c:pt idx="66">
                  <c:v>261</c:v>
                </c:pt>
                <c:pt idx="67">
                  <c:v>267</c:v>
                </c:pt>
                <c:pt idx="68">
                  <c:v>268</c:v>
                </c:pt>
                <c:pt idx="69">
                  <c:v>280</c:v>
                </c:pt>
                <c:pt idx="70">
                  <c:v>280</c:v>
                </c:pt>
                <c:pt idx="71">
                  <c:v>262</c:v>
                </c:pt>
                <c:pt idx="72">
                  <c:v>264</c:v>
                </c:pt>
                <c:pt idx="73">
                  <c:v>264</c:v>
                </c:pt>
                <c:pt idx="74">
                  <c:v>260</c:v>
                </c:pt>
                <c:pt idx="75">
                  <c:v>270</c:v>
                </c:pt>
                <c:pt idx="76">
                  <c:v>268</c:v>
                </c:pt>
                <c:pt idx="77">
                  <c:v>268</c:v>
                </c:pt>
                <c:pt idx="78">
                  <c:v>275</c:v>
                </c:pt>
                <c:pt idx="79">
                  <c:v>272</c:v>
                </c:pt>
                <c:pt idx="80">
                  <c:v>272</c:v>
                </c:pt>
                <c:pt idx="81">
                  <c:v>274</c:v>
                </c:pt>
                <c:pt idx="82">
                  <c:v>274</c:v>
                </c:pt>
                <c:pt idx="83">
                  <c:v>210</c:v>
                </c:pt>
                <c:pt idx="84">
                  <c:v>201</c:v>
                </c:pt>
                <c:pt idx="85">
                  <c:v>187</c:v>
                </c:pt>
                <c:pt idx="86">
                  <c:v>180</c:v>
                </c:pt>
                <c:pt idx="87">
                  <c:v>177</c:v>
                </c:pt>
                <c:pt idx="88">
                  <c:v>177</c:v>
                </c:pt>
                <c:pt idx="89">
                  <c:v>177</c:v>
                </c:pt>
                <c:pt idx="90">
                  <c:v>157</c:v>
                </c:pt>
                <c:pt idx="91">
                  <c:v>155</c:v>
                </c:pt>
                <c:pt idx="92">
                  <c:v>154</c:v>
                </c:pt>
                <c:pt idx="93">
                  <c:v>46</c:v>
                </c:pt>
                <c:pt idx="94">
                  <c:v>46</c:v>
                </c:pt>
                <c:pt idx="95">
                  <c:v>44</c:v>
                </c:pt>
                <c:pt idx="96">
                  <c:v>34</c:v>
                </c:pt>
                <c:pt idx="97">
                  <c:v>31</c:v>
                </c:pt>
                <c:pt idx="98">
                  <c:v>31</c:v>
                </c:pt>
                <c:pt idx="99">
                  <c:v>30</c:v>
                </c:pt>
                <c:pt idx="100">
                  <c:v>32</c:v>
                </c:pt>
                <c:pt idx="101">
                  <c:v>32</c:v>
                </c:pt>
                <c:pt idx="102">
                  <c:v>33</c:v>
                </c:pt>
                <c:pt idx="103">
                  <c:v>22</c:v>
                </c:pt>
                <c:pt idx="104">
                  <c:v>18</c:v>
                </c:pt>
                <c:pt idx="105">
                  <c:v>17</c:v>
                </c:pt>
                <c:pt idx="106">
                  <c:v>17</c:v>
                </c:pt>
                <c:pt idx="107">
                  <c:v>17</c:v>
                </c:pt>
                <c:pt idx="108">
                  <c:v>18</c:v>
                </c:pt>
                <c:pt idx="109">
                  <c:v>17</c:v>
                </c:pt>
                <c:pt idx="110">
                  <c:v>13</c:v>
                </c:pt>
                <c:pt idx="111">
                  <c:v>14</c:v>
                </c:pt>
                <c:pt idx="112">
                  <c:v>14</c:v>
                </c:pt>
                <c:pt idx="113">
                  <c:v>14</c:v>
                </c:pt>
                <c:pt idx="114">
                  <c:v>15</c:v>
                </c:pt>
                <c:pt idx="115">
                  <c:v>15</c:v>
                </c:pt>
                <c:pt idx="116">
                  <c:v>17</c:v>
                </c:pt>
                <c:pt idx="117">
                  <c:v>17</c:v>
                </c:pt>
                <c:pt idx="118">
                  <c:v>16</c:v>
                </c:pt>
                <c:pt idx="119">
                  <c:v>16</c:v>
                </c:pt>
                <c:pt idx="120">
                  <c:v>16</c:v>
                </c:pt>
                <c:pt idx="121">
                  <c:v>15</c:v>
                </c:pt>
                <c:pt idx="122">
                  <c:v>15</c:v>
                </c:pt>
                <c:pt idx="123">
                  <c:v>15</c:v>
                </c:pt>
                <c:pt idx="124">
                  <c:v>15</c:v>
                </c:pt>
                <c:pt idx="125">
                  <c:v>16</c:v>
                </c:pt>
                <c:pt idx="126">
                  <c:v>15</c:v>
                </c:pt>
                <c:pt idx="127">
                  <c:v>15</c:v>
                </c:pt>
                <c:pt idx="128">
                  <c:v>16</c:v>
                </c:pt>
                <c:pt idx="129">
                  <c:v>15</c:v>
                </c:pt>
                <c:pt idx="130">
                  <c:v>15</c:v>
                </c:pt>
                <c:pt idx="131">
                  <c:v>16</c:v>
                </c:pt>
                <c:pt idx="132">
                  <c:v>22</c:v>
                </c:pt>
                <c:pt idx="133">
                  <c:v>22</c:v>
                </c:pt>
                <c:pt idx="134">
                  <c:v>22</c:v>
                </c:pt>
                <c:pt idx="135">
                  <c:v>21</c:v>
                </c:pt>
                <c:pt idx="136">
                  <c:v>23</c:v>
                </c:pt>
                <c:pt idx="137">
                  <c:v>21</c:v>
                </c:pt>
                <c:pt idx="138">
                  <c:v>21</c:v>
                </c:pt>
                <c:pt idx="139">
                  <c:v>21</c:v>
                </c:pt>
                <c:pt idx="140">
                  <c:v>21</c:v>
                </c:pt>
                <c:pt idx="141">
                  <c:v>21</c:v>
                </c:pt>
                <c:pt idx="142">
                  <c:v>20</c:v>
                </c:pt>
                <c:pt idx="143">
                  <c:v>21</c:v>
                </c:pt>
                <c:pt idx="144">
                  <c:v>14</c:v>
                </c:pt>
                <c:pt idx="145">
                  <c:v>14</c:v>
                </c:pt>
                <c:pt idx="146">
                  <c:v>14</c:v>
                </c:pt>
                <c:pt idx="147">
                  <c:v>14</c:v>
                </c:pt>
                <c:pt idx="148">
                  <c:v>14</c:v>
                </c:pt>
                <c:pt idx="149">
                  <c:v>13</c:v>
                </c:pt>
                <c:pt idx="150">
                  <c:v>13</c:v>
                </c:pt>
                <c:pt idx="151">
                  <c:v>13</c:v>
                </c:pt>
                <c:pt idx="152">
                  <c:v>13</c:v>
                </c:pt>
                <c:pt idx="153">
                  <c:v>13</c:v>
                </c:pt>
                <c:pt idx="154">
                  <c:v>13</c:v>
                </c:pt>
                <c:pt idx="155">
                  <c:v>13</c:v>
                </c:pt>
                <c:pt idx="156">
                  <c:v>13</c:v>
                </c:pt>
                <c:pt idx="157">
                  <c:v>13</c:v>
                </c:pt>
                <c:pt idx="158">
                  <c:v>13</c:v>
                </c:pt>
                <c:pt idx="159">
                  <c:v>12</c:v>
                </c:pt>
                <c:pt idx="160">
                  <c:v>12</c:v>
                </c:pt>
                <c:pt idx="161">
                  <c:v>12</c:v>
                </c:pt>
                <c:pt idx="162">
                  <c:v>12</c:v>
                </c:pt>
                <c:pt idx="163">
                  <c:v>12</c:v>
                </c:pt>
                <c:pt idx="164">
                  <c:v>12</c:v>
                </c:pt>
                <c:pt idx="165">
                  <c:v>14</c:v>
                </c:pt>
                <c:pt idx="166">
                  <c:v>14</c:v>
                </c:pt>
                <c:pt idx="167">
                  <c:v>15</c:v>
                </c:pt>
                <c:pt idx="168">
                  <c:v>16</c:v>
                </c:pt>
                <c:pt idx="169">
                  <c:v>16</c:v>
                </c:pt>
                <c:pt idx="170">
                  <c:v>19</c:v>
                </c:pt>
                <c:pt idx="171">
                  <c:v>19</c:v>
                </c:pt>
                <c:pt idx="172">
                  <c:v>19</c:v>
                </c:pt>
                <c:pt idx="173">
                  <c:v>22</c:v>
                </c:pt>
                <c:pt idx="174">
                  <c:v>21</c:v>
                </c:pt>
                <c:pt idx="175">
                  <c:v>21</c:v>
                </c:pt>
                <c:pt idx="176">
                  <c:v>21</c:v>
                </c:pt>
                <c:pt idx="177">
                  <c:v>17</c:v>
                </c:pt>
                <c:pt idx="178">
                  <c:v>17</c:v>
                </c:pt>
                <c:pt idx="179">
                  <c:v>16</c:v>
                </c:pt>
                <c:pt idx="180">
                  <c:v>17</c:v>
                </c:pt>
                <c:pt idx="181">
                  <c:v>18</c:v>
                </c:pt>
                <c:pt idx="182">
                  <c:v>18</c:v>
                </c:pt>
                <c:pt idx="183">
                  <c:v>17</c:v>
                </c:pt>
                <c:pt idx="184">
                  <c:v>17</c:v>
                </c:pt>
                <c:pt idx="185">
                  <c:v>16</c:v>
                </c:pt>
                <c:pt idx="186">
                  <c:v>14</c:v>
                </c:pt>
                <c:pt idx="187">
                  <c:v>14</c:v>
                </c:pt>
                <c:pt idx="188">
                  <c:v>14</c:v>
                </c:pt>
                <c:pt idx="189">
                  <c:v>14</c:v>
                </c:pt>
                <c:pt idx="190">
                  <c:v>14</c:v>
                </c:pt>
                <c:pt idx="191">
                  <c:v>19</c:v>
                </c:pt>
                <c:pt idx="192">
                  <c:v>18</c:v>
                </c:pt>
                <c:pt idx="193">
                  <c:v>18</c:v>
                </c:pt>
                <c:pt idx="194">
                  <c:v>17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18</c:v>
                </c:pt>
                <c:pt idx="199">
                  <c:v>18</c:v>
                </c:pt>
                <c:pt idx="200">
                  <c:v>19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20</c:v>
                </c:pt>
                <c:pt idx="207">
                  <c:v>17</c:v>
                </c:pt>
                <c:pt idx="208">
                  <c:v>17</c:v>
                </c:pt>
                <c:pt idx="209">
                  <c:v>17</c:v>
                </c:pt>
                <c:pt idx="210">
                  <c:v>17</c:v>
                </c:pt>
                <c:pt idx="211">
                  <c:v>17</c:v>
                </c:pt>
                <c:pt idx="212">
                  <c:v>17</c:v>
                </c:pt>
                <c:pt idx="213">
                  <c:v>14</c:v>
                </c:pt>
                <c:pt idx="214">
                  <c:v>14</c:v>
                </c:pt>
                <c:pt idx="215">
                  <c:v>12</c:v>
                </c:pt>
                <c:pt idx="216">
                  <c:v>6</c:v>
                </c:pt>
                <c:pt idx="217">
                  <c:v>4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17</c:v>
                </c:pt>
                <c:pt idx="222">
                  <c:v>14</c:v>
                </c:pt>
                <c:pt idx="223">
                  <c:v>2</c:v>
                </c:pt>
                <c:pt idx="224">
                  <c:v>13</c:v>
                </c:pt>
                <c:pt idx="225">
                  <c:v>11</c:v>
                </c:pt>
                <c:pt idx="226">
                  <c:v>1</c:v>
                </c:pt>
                <c:pt idx="227">
                  <c:v>6</c:v>
                </c:pt>
                <c:pt idx="228">
                  <c:v>17</c:v>
                </c:pt>
                <c:pt idx="229">
                  <c:v>19</c:v>
                </c:pt>
                <c:pt idx="230">
                  <c:v>47</c:v>
                </c:pt>
                <c:pt idx="231">
                  <c:v>64</c:v>
                </c:pt>
                <c:pt idx="232">
                  <c:v>54</c:v>
                </c:pt>
                <c:pt idx="233">
                  <c:v>68</c:v>
                </c:pt>
                <c:pt idx="234">
                  <c:v>68</c:v>
                </c:pt>
                <c:pt idx="235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1A-4A68-A4A0-3D1B2AC3AB41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Tabulky!$G$8:$G$244</c:f>
              <c:numCache>
                <c:formatCode>General</c:formatCode>
                <c:ptCount val="237"/>
                <c:pt idx="0">
                  <c:v>110</c:v>
                </c:pt>
                <c:pt idx="1">
                  <c:v>107</c:v>
                </c:pt>
                <c:pt idx="2">
                  <c:v>132</c:v>
                </c:pt>
                <c:pt idx="3">
                  <c:v>143</c:v>
                </c:pt>
                <c:pt idx="4">
                  <c:v>145</c:v>
                </c:pt>
                <c:pt idx="5">
                  <c:v>154</c:v>
                </c:pt>
                <c:pt idx="6">
                  <c:v>166</c:v>
                </c:pt>
                <c:pt idx="7">
                  <c:v>181</c:v>
                </c:pt>
                <c:pt idx="8">
                  <c:v>198</c:v>
                </c:pt>
                <c:pt idx="9">
                  <c:v>214</c:v>
                </c:pt>
                <c:pt idx="10">
                  <c:v>229</c:v>
                </c:pt>
                <c:pt idx="11">
                  <c:v>237</c:v>
                </c:pt>
                <c:pt idx="12">
                  <c:v>238</c:v>
                </c:pt>
                <c:pt idx="13">
                  <c:v>257</c:v>
                </c:pt>
                <c:pt idx="14">
                  <c:v>270</c:v>
                </c:pt>
                <c:pt idx="15">
                  <c:v>278</c:v>
                </c:pt>
                <c:pt idx="16">
                  <c:v>275</c:v>
                </c:pt>
                <c:pt idx="17">
                  <c:v>265</c:v>
                </c:pt>
                <c:pt idx="18">
                  <c:v>250</c:v>
                </c:pt>
                <c:pt idx="19">
                  <c:v>259</c:v>
                </c:pt>
                <c:pt idx="20">
                  <c:v>263</c:v>
                </c:pt>
                <c:pt idx="21">
                  <c:v>267</c:v>
                </c:pt>
                <c:pt idx="22">
                  <c:v>267</c:v>
                </c:pt>
                <c:pt idx="23">
                  <c:v>273</c:v>
                </c:pt>
                <c:pt idx="24">
                  <c:v>267</c:v>
                </c:pt>
                <c:pt idx="25">
                  <c:v>269</c:v>
                </c:pt>
                <c:pt idx="26">
                  <c:v>273</c:v>
                </c:pt>
                <c:pt idx="27">
                  <c:v>279</c:v>
                </c:pt>
                <c:pt idx="28">
                  <c:v>289</c:v>
                </c:pt>
                <c:pt idx="29">
                  <c:v>288</c:v>
                </c:pt>
                <c:pt idx="30">
                  <c:v>289</c:v>
                </c:pt>
                <c:pt idx="31">
                  <c:v>298</c:v>
                </c:pt>
                <c:pt idx="32">
                  <c:v>295</c:v>
                </c:pt>
                <c:pt idx="33">
                  <c:v>291</c:v>
                </c:pt>
                <c:pt idx="34">
                  <c:v>294</c:v>
                </c:pt>
                <c:pt idx="35">
                  <c:v>289</c:v>
                </c:pt>
                <c:pt idx="36">
                  <c:v>276</c:v>
                </c:pt>
                <c:pt idx="37">
                  <c:v>262</c:v>
                </c:pt>
                <c:pt idx="38">
                  <c:v>210</c:v>
                </c:pt>
                <c:pt idx="39">
                  <c:v>203</c:v>
                </c:pt>
                <c:pt idx="40">
                  <c:v>181</c:v>
                </c:pt>
                <c:pt idx="41">
                  <c:v>186</c:v>
                </c:pt>
                <c:pt idx="42">
                  <c:v>185</c:v>
                </c:pt>
                <c:pt idx="43">
                  <c:v>188</c:v>
                </c:pt>
                <c:pt idx="44">
                  <c:v>192</c:v>
                </c:pt>
                <c:pt idx="45">
                  <c:v>193</c:v>
                </c:pt>
                <c:pt idx="46">
                  <c:v>195</c:v>
                </c:pt>
                <c:pt idx="47">
                  <c:v>193</c:v>
                </c:pt>
                <c:pt idx="48">
                  <c:v>203</c:v>
                </c:pt>
                <c:pt idx="49">
                  <c:v>191</c:v>
                </c:pt>
                <c:pt idx="50">
                  <c:v>170</c:v>
                </c:pt>
                <c:pt idx="51">
                  <c:v>174</c:v>
                </c:pt>
                <c:pt idx="52">
                  <c:v>178</c:v>
                </c:pt>
                <c:pt idx="53">
                  <c:v>182</c:v>
                </c:pt>
                <c:pt idx="54">
                  <c:v>185</c:v>
                </c:pt>
                <c:pt idx="55">
                  <c:v>184</c:v>
                </c:pt>
                <c:pt idx="56">
                  <c:v>180</c:v>
                </c:pt>
                <c:pt idx="57">
                  <c:v>178</c:v>
                </c:pt>
                <c:pt idx="58">
                  <c:v>184</c:v>
                </c:pt>
                <c:pt idx="59">
                  <c:v>186</c:v>
                </c:pt>
                <c:pt idx="60">
                  <c:v>185</c:v>
                </c:pt>
                <c:pt idx="61">
                  <c:v>182</c:v>
                </c:pt>
                <c:pt idx="62">
                  <c:v>179</c:v>
                </c:pt>
                <c:pt idx="63">
                  <c:v>187</c:v>
                </c:pt>
                <c:pt idx="64">
                  <c:v>195</c:v>
                </c:pt>
                <c:pt idx="65">
                  <c:v>193</c:v>
                </c:pt>
                <c:pt idx="66">
                  <c:v>192</c:v>
                </c:pt>
                <c:pt idx="67">
                  <c:v>195</c:v>
                </c:pt>
                <c:pt idx="68">
                  <c:v>194</c:v>
                </c:pt>
                <c:pt idx="69">
                  <c:v>186</c:v>
                </c:pt>
                <c:pt idx="70">
                  <c:v>187</c:v>
                </c:pt>
                <c:pt idx="71">
                  <c:v>199</c:v>
                </c:pt>
                <c:pt idx="72">
                  <c:v>209</c:v>
                </c:pt>
                <c:pt idx="73">
                  <c:v>192</c:v>
                </c:pt>
                <c:pt idx="74">
                  <c:v>191</c:v>
                </c:pt>
                <c:pt idx="75">
                  <c:v>191</c:v>
                </c:pt>
                <c:pt idx="76">
                  <c:v>190</c:v>
                </c:pt>
                <c:pt idx="77">
                  <c:v>196</c:v>
                </c:pt>
                <c:pt idx="78">
                  <c:v>197</c:v>
                </c:pt>
                <c:pt idx="79">
                  <c:v>197</c:v>
                </c:pt>
                <c:pt idx="80">
                  <c:v>192</c:v>
                </c:pt>
                <c:pt idx="81">
                  <c:v>192</c:v>
                </c:pt>
                <c:pt idx="82">
                  <c:v>189</c:v>
                </c:pt>
                <c:pt idx="83">
                  <c:v>191</c:v>
                </c:pt>
                <c:pt idx="84">
                  <c:v>196</c:v>
                </c:pt>
                <c:pt idx="85">
                  <c:v>164</c:v>
                </c:pt>
                <c:pt idx="86">
                  <c:v>163</c:v>
                </c:pt>
                <c:pt idx="87">
                  <c:v>165</c:v>
                </c:pt>
                <c:pt idx="88">
                  <c:v>164</c:v>
                </c:pt>
                <c:pt idx="89">
                  <c:v>165</c:v>
                </c:pt>
                <c:pt idx="90">
                  <c:v>160</c:v>
                </c:pt>
                <c:pt idx="91">
                  <c:v>161</c:v>
                </c:pt>
                <c:pt idx="92">
                  <c:v>158</c:v>
                </c:pt>
                <c:pt idx="93">
                  <c:v>96</c:v>
                </c:pt>
                <c:pt idx="94">
                  <c:v>96</c:v>
                </c:pt>
                <c:pt idx="95">
                  <c:v>94</c:v>
                </c:pt>
                <c:pt idx="96">
                  <c:v>71</c:v>
                </c:pt>
                <c:pt idx="97">
                  <c:v>66</c:v>
                </c:pt>
                <c:pt idx="98">
                  <c:v>67</c:v>
                </c:pt>
                <c:pt idx="99">
                  <c:v>68</c:v>
                </c:pt>
                <c:pt idx="100">
                  <c:v>70</c:v>
                </c:pt>
                <c:pt idx="101">
                  <c:v>69</c:v>
                </c:pt>
                <c:pt idx="102">
                  <c:v>68</c:v>
                </c:pt>
                <c:pt idx="103">
                  <c:v>62</c:v>
                </c:pt>
                <c:pt idx="104">
                  <c:v>56</c:v>
                </c:pt>
                <c:pt idx="105">
                  <c:v>57</c:v>
                </c:pt>
                <c:pt idx="106">
                  <c:v>57</c:v>
                </c:pt>
                <c:pt idx="107">
                  <c:v>54</c:v>
                </c:pt>
                <c:pt idx="108">
                  <c:v>50</c:v>
                </c:pt>
                <c:pt idx="109">
                  <c:v>50</c:v>
                </c:pt>
                <c:pt idx="110">
                  <c:v>43</c:v>
                </c:pt>
                <c:pt idx="111">
                  <c:v>39</c:v>
                </c:pt>
                <c:pt idx="112">
                  <c:v>40</c:v>
                </c:pt>
                <c:pt idx="113">
                  <c:v>40</c:v>
                </c:pt>
                <c:pt idx="114">
                  <c:v>38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36</c:v>
                </c:pt>
                <c:pt idx="122">
                  <c:v>39</c:v>
                </c:pt>
                <c:pt idx="123">
                  <c:v>39</c:v>
                </c:pt>
                <c:pt idx="124">
                  <c:v>42</c:v>
                </c:pt>
                <c:pt idx="125">
                  <c:v>44</c:v>
                </c:pt>
                <c:pt idx="126">
                  <c:v>44</c:v>
                </c:pt>
                <c:pt idx="127">
                  <c:v>44</c:v>
                </c:pt>
                <c:pt idx="128">
                  <c:v>44</c:v>
                </c:pt>
                <c:pt idx="129">
                  <c:v>43</c:v>
                </c:pt>
                <c:pt idx="130">
                  <c:v>43</c:v>
                </c:pt>
                <c:pt idx="131">
                  <c:v>46</c:v>
                </c:pt>
                <c:pt idx="132">
                  <c:v>47</c:v>
                </c:pt>
                <c:pt idx="133">
                  <c:v>47</c:v>
                </c:pt>
                <c:pt idx="134">
                  <c:v>47</c:v>
                </c:pt>
                <c:pt idx="135">
                  <c:v>45</c:v>
                </c:pt>
                <c:pt idx="136">
                  <c:v>46</c:v>
                </c:pt>
                <c:pt idx="137">
                  <c:v>43</c:v>
                </c:pt>
                <c:pt idx="138">
                  <c:v>39</c:v>
                </c:pt>
                <c:pt idx="139">
                  <c:v>40</c:v>
                </c:pt>
                <c:pt idx="140">
                  <c:v>40</c:v>
                </c:pt>
                <c:pt idx="141">
                  <c:v>40</c:v>
                </c:pt>
                <c:pt idx="142">
                  <c:v>40</c:v>
                </c:pt>
                <c:pt idx="143">
                  <c:v>42</c:v>
                </c:pt>
                <c:pt idx="144">
                  <c:v>39</c:v>
                </c:pt>
                <c:pt idx="145">
                  <c:v>39</c:v>
                </c:pt>
                <c:pt idx="146">
                  <c:v>39</c:v>
                </c:pt>
                <c:pt idx="147">
                  <c:v>39</c:v>
                </c:pt>
                <c:pt idx="148">
                  <c:v>39</c:v>
                </c:pt>
                <c:pt idx="149">
                  <c:v>37</c:v>
                </c:pt>
                <c:pt idx="150">
                  <c:v>37</c:v>
                </c:pt>
                <c:pt idx="151">
                  <c:v>36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31</c:v>
                </c:pt>
                <c:pt idx="157">
                  <c:v>31</c:v>
                </c:pt>
                <c:pt idx="158">
                  <c:v>30</c:v>
                </c:pt>
                <c:pt idx="159">
                  <c:v>29</c:v>
                </c:pt>
                <c:pt idx="160">
                  <c:v>29</c:v>
                </c:pt>
                <c:pt idx="161">
                  <c:v>31</c:v>
                </c:pt>
                <c:pt idx="162">
                  <c:v>31</c:v>
                </c:pt>
                <c:pt idx="163">
                  <c:v>31</c:v>
                </c:pt>
                <c:pt idx="164">
                  <c:v>31</c:v>
                </c:pt>
                <c:pt idx="165">
                  <c:v>32</c:v>
                </c:pt>
                <c:pt idx="166">
                  <c:v>32</c:v>
                </c:pt>
                <c:pt idx="167">
                  <c:v>33</c:v>
                </c:pt>
                <c:pt idx="168">
                  <c:v>33</c:v>
                </c:pt>
                <c:pt idx="169">
                  <c:v>33</c:v>
                </c:pt>
                <c:pt idx="170">
                  <c:v>32</c:v>
                </c:pt>
                <c:pt idx="171">
                  <c:v>32</c:v>
                </c:pt>
                <c:pt idx="172">
                  <c:v>31</c:v>
                </c:pt>
                <c:pt idx="173">
                  <c:v>29</c:v>
                </c:pt>
                <c:pt idx="174">
                  <c:v>30</c:v>
                </c:pt>
                <c:pt idx="175">
                  <c:v>28</c:v>
                </c:pt>
                <c:pt idx="176">
                  <c:v>28</c:v>
                </c:pt>
                <c:pt idx="177">
                  <c:v>27</c:v>
                </c:pt>
                <c:pt idx="178">
                  <c:v>27</c:v>
                </c:pt>
                <c:pt idx="179">
                  <c:v>27</c:v>
                </c:pt>
                <c:pt idx="180">
                  <c:v>26</c:v>
                </c:pt>
                <c:pt idx="181">
                  <c:v>21</c:v>
                </c:pt>
                <c:pt idx="182">
                  <c:v>21</c:v>
                </c:pt>
                <c:pt idx="183">
                  <c:v>21</c:v>
                </c:pt>
                <c:pt idx="184">
                  <c:v>18</c:v>
                </c:pt>
                <c:pt idx="185">
                  <c:v>19</c:v>
                </c:pt>
                <c:pt idx="186">
                  <c:v>20</c:v>
                </c:pt>
                <c:pt idx="187">
                  <c:v>20</c:v>
                </c:pt>
                <c:pt idx="188">
                  <c:v>20</c:v>
                </c:pt>
                <c:pt idx="189">
                  <c:v>19</c:v>
                </c:pt>
                <c:pt idx="190">
                  <c:v>19</c:v>
                </c:pt>
                <c:pt idx="191">
                  <c:v>18</c:v>
                </c:pt>
                <c:pt idx="192">
                  <c:v>19</c:v>
                </c:pt>
                <c:pt idx="193">
                  <c:v>19</c:v>
                </c:pt>
                <c:pt idx="194">
                  <c:v>18</c:v>
                </c:pt>
                <c:pt idx="195">
                  <c:v>18</c:v>
                </c:pt>
                <c:pt idx="196">
                  <c:v>18</c:v>
                </c:pt>
                <c:pt idx="197">
                  <c:v>18</c:v>
                </c:pt>
                <c:pt idx="198">
                  <c:v>17</c:v>
                </c:pt>
                <c:pt idx="199">
                  <c:v>18</c:v>
                </c:pt>
                <c:pt idx="200">
                  <c:v>18</c:v>
                </c:pt>
                <c:pt idx="201">
                  <c:v>19</c:v>
                </c:pt>
                <c:pt idx="202">
                  <c:v>19</c:v>
                </c:pt>
                <c:pt idx="203">
                  <c:v>19</c:v>
                </c:pt>
                <c:pt idx="204">
                  <c:v>19</c:v>
                </c:pt>
                <c:pt idx="205">
                  <c:v>19</c:v>
                </c:pt>
                <c:pt idx="206">
                  <c:v>19</c:v>
                </c:pt>
                <c:pt idx="207">
                  <c:v>18</c:v>
                </c:pt>
                <c:pt idx="208">
                  <c:v>18</c:v>
                </c:pt>
                <c:pt idx="209">
                  <c:v>18</c:v>
                </c:pt>
                <c:pt idx="210">
                  <c:v>18</c:v>
                </c:pt>
                <c:pt idx="211">
                  <c:v>18</c:v>
                </c:pt>
                <c:pt idx="212">
                  <c:v>16</c:v>
                </c:pt>
                <c:pt idx="213">
                  <c:v>11</c:v>
                </c:pt>
                <c:pt idx="214">
                  <c:v>11</c:v>
                </c:pt>
                <c:pt idx="215">
                  <c:v>11</c:v>
                </c:pt>
                <c:pt idx="216">
                  <c:v>10</c:v>
                </c:pt>
                <c:pt idx="217">
                  <c:v>7</c:v>
                </c:pt>
                <c:pt idx="218">
                  <c:v>6</c:v>
                </c:pt>
                <c:pt idx="219">
                  <c:v>7</c:v>
                </c:pt>
                <c:pt idx="220">
                  <c:v>7</c:v>
                </c:pt>
                <c:pt idx="221">
                  <c:v>10</c:v>
                </c:pt>
                <c:pt idx="222">
                  <c:v>9</c:v>
                </c:pt>
                <c:pt idx="223">
                  <c:v>3</c:v>
                </c:pt>
                <c:pt idx="224">
                  <c:v>5</c:v>
                </c:pt>
                <c:pt idx="225">
                  <c:v>3</c:v>
                </c:pt>
                <c:pt idx="226">
                  <c:v>8</c:v>
                </c:pt>
                <c:pt idx="227">
                  <c:v>14</c:v>
                </c:pt>
                <c:pt idx="228">
                  <c:v>27</c:v>
                </c:pt>
                <c:pt idx="229">
                  <c:v>60</c:v>
                </c:pt>
                <c:pt idx="230">
                  <c:v>79</c:v>
                </c:pt>
                <c:pt idx="231">
                  <c:v>120</c:v>
                </c:pt>
                <c:pt idx="232">
                  <c:v>109</c:v>
                </c:pt>
                <c:pt idx="233">
                  <c:v>98</c:v>
                </c:pt>
                <c:pt idx="234">
                  <c:v>95</c:v>
                </c:pt>
                <c:pt idx="235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1A-4A68-A4A0-3D1B2AC3AB41}"/>
            </c:ext>
          </c:extLst>
        </c:ser>
        <c:ser>
          <c:idx val="3"/>
          <c:order val="3"/>
          <c:tx>
            <c:strRef>
              <c:f>Tabulky!$H$6</c:f>
              <c:strCache>
                <c:ptCount val="1"/>
                <c:pt idx="0">
                  <c:v>Úmrtí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Tabulky!$A$8:$A$244</c:f>
              <c:numCache>
                <c:formatCode>m/d/yyyy</c:formatCode>
                <c:ptCount val="237"/>
                <c:pt idx="0">
                  <c:v>44126</c:v>
                </c:pt>
                <c:pt idx="1">
                  <c:v>44127</c:v>
                </c:pt>
                <c:pt idx="2">
                  <c:v>44128</c:v>
                </c:pt>
                <c:pt idx="3">
                  <c:v>44129</c:v>
                </c:pt>
                <c:pt idx="4">
                  <c:v>44130</c:v>
                </c:pt>
                <c:pt idx="5">
                  <c:v>44131</c:v>
                </c:pt>
                <c:pt idx="6">
                  <c:v>44132</c:v>
                </c:pt>
                <c:pt idx="7">
                  <c:v>44133</c:v>
                </c:pt>
                <c:pt idx="8">
                  <c:v>44134</c:v>
                </c:pt>
                <c:pt idx="9">
                  <c:v>44135</c:v>
                </c:pt>
                <c:pt idx="10">
                  <c:v>44136</c:v>
                </c:pt>
                <c:pt idx="11">
                  <c:v>44137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  <c:pt idx="17">
                  <c:v>44144</c:v>
                </c:pt>
                <c:pt idx="18">
                  <c:v>44145</c:v>
                </c:pt>
                <c:pt idx="19">
                  <c:v>44146</c:v>
                </c:pt>
                <c:pt idx="20">
                  <c:v>44147</c:v>
                </c:pt>
                <c:pt idx="21">
                  <c:v>44148</c:v>
                </c:pt>
                <c:pt idx="22">
                  <c:v>44150</c:v>
                </c:pt>
                <c:pt idx="23">
                  <c:v>44151</c:v>
                </c:pt>
                <c:pt idx="24">
                  <c:v>44152</c:v>
                </c:pt>
                <c:pt idx="25">
                  <c:v>44153</c:v>
                </c:pt>
                <c:pt idx="26">
                  <c:v>44154</c:v>
                </c:pt>
                <c:pt idx="27">
                  <c:v>44155</c:v>
                </c:pt>
                <c:pt idx="28">
                  <c:v>44157</c:v>
                </c:pt>
                <c:pt idx="29">
                  <c:v>44158</c:v>
                </c:pt>
                <c:pt idx="30">
                  <c:v>44159</c:v>
                </c:pt>
                <c:pt idx="31">
                  <c:v>44160</c:v>
                </c:pt>
                <c:pt idx="32">
                  <c:v>44161</c:v>
                </c:pt>
                <c:pt idx="33">
                  <c:v>44162</c:v>
                </c:pt>
                <c:pt idx="34">
                  <c:v>44163</c:v>
                </c:pt>
                <c:pt idx="35">
                  <c:v>44164</c:v>
                </c:pt>
                <c:pt idx="36">
                  <c:v>44165</c:v>
                </c:pt>
                <c:pt idx="37">
                  <c:v>44166</c:v>
                </c:pt>
                <c:pt idx="38">
                  <c:v>44167</c:v>
                </c:pt>
                <c:pt idx="39">
                  <c:v>44168</c:v>
                </c:pt>
                <c:pt idx="40">
                  <c:v>44169</c:v>
                </c:pt>
                <c:pt idx="41">
                  <c:v>44172</c:v>
                </c:pt>
                <c:pt idx="42">
                  <c:v>44173</c:v>
                </c:pt>
                <c:pt idx="43">
                  <c:v>44174</c:v>
                </c:pt>
                <c:pt idx="44">
                  <c:v>44175</c:v>
                </c:pt>
                <c:pt idx="45">
                  <c:v>44176</c:v>
                </c:pt>
                <c:pt idx="46">
                  <c:v>44177</c:v>
                </c:pt>
                <c:pt idx="47">
                  <c:v>44178</c:v>
                </c:pt>
                <c:pt idx="48">
                  <c:v>44179</c:v>
                </c:pt>
                <c:pt idx="49">
                  <c:v>44180</c:v>
                </c:pt>
                <c:pt idx="50">
                  <c:v>44181</c:v>
                </c:pt>
                <c:pt idx="51">
                  <c:v>44182</c:v>
                </c:pt>
                <c:pt idx="52">
                  <c:v>44183</c:v>
                </c:pt>
                <c:pt idx="53">
                  <c:v>44184</c:v>
                </c:pt>
                <c:pt idx="54">
                  <c:v>44185</c:v>
                </c:pt>
                <c:pt idx="55">
                  <c:v>44186</c:v>
                </c:pt>
                <c:pt idx="56">
                  <c:v>44187</c:v>
                </c:pt>
                <c:pt idx="57">
                  <c:v>44188</c:v>
                </c:pt>
                <c:pt idx="58">
                  <c:v>44189</c:v>
                </c:pt>
                <c:pt idx="59">
                  <c:v>44190</c:v>
                </c:pt>
                <c:pt idx="60">
                  <c:v>44191</c:v>
                </c:pt>
                <c:pt idx="61">
                  <c:v>44192</c:v>
                </c:pt>
                <c:pt idx="62">
                  <c:v>44193</c:v>
                </c:pt>
                <c:pt idx="63">
                  <c:v>44194</c:v>
                </c:pt>
                <c:pt idx="64">
                  <c:v>44195</c:v>
                </c:pt>
                <c:pt idx="65">
                  <c:v>44196</c:v>
                </c:pt>
                <c:pt idx="66">
                  <c:v>44197</c:v>
                </c:pt>
                <c:pt idx="67">
                  <c:v>44198</c:v>
                </c:pt>
                <c:pt idx="68">
                  <c:v>44199</c:v>
                </c:pt>
                <c:pt idx="69">
                  <c:v>44200</c:v>
                </c:pt>
                <c:pt idx="70">
                  <c:v>44201</c:v>
                </c:pt>
                <c:pt idx="71">
                  <c:v>44202</c:v>
                </c:pt>
                <c:pt idx="72">
                  <c:v>44203</c:v>
                </c:pt>
                <c:pt idx="73">
                  <c:v>44204</c:v>
                </c:pt>
                <c:pt idx="74">
                  <c:v>44205</c:v>
                </c:pt>
                <c:pt idx="75">
                  <c:v>44206</c:v>
                </c:pt>
                <c:pt idx="76">
                  <c:v>44207</c:v>
                </c:pt>
                <c:pt idx="77">
                  <c:v>44209</c:v>
                </c:pt>
                <c:pt idx="78">
                  <c:v>44210</c:v>
                </c:pt>
                <c:pt idx="79">
                  <c:v>44211</c:v>
                </c:pt>
                <c:pt idx="80">
                  <c:v>44212</c:v>
                </c:pt>
                <c:pt idx="81">
                  <c:v>44213</c:v>
                </c:pt>
                <c:pt idx="82">
                  <c:v>44214</c:v>
                </c:pt>
                <c:pt idx="83">
                  <c:v>44215</c:v>
                </c:pt>
                <c:pt idx="84">
                  <c:v>44216</c:v>
                </c:pt>
                <c:pt idx="85">
                  <c:v>44217</c:v>
                </c:pt>
                <c:pt idx="86">
                  <c:v>44218</c:v>
                </c:pt>
                <c:pt idx="87">
                  <c:v>44219</c:v>
                </c:pt>
                <c:pt idx="88">
                  <c:v>44220</c:v>
                </c:pt>
                <c:pt idx="89">
                  <c:v>44221</c:v>
                </c:pt>
                <c:pt idx="90">
                  <c:v>44222</c:v>
                </c:pt>
                <c:pt idx="91">
                  <c:v>44223</c:v>
                </c:pt>
                <c:pt idx="92">
                  <c:v>44224</c:v>
                </c:pt>
                <c:pt idx="93">
                  <c:v>44225</c:v>
                </c:pt>
                <c:pt idx="94">
                  <c:v>44226</c:v>
                </c:pt>
                <c:pt idx="95">
                  <c:v>44227</c:v>
                </c:pt>
                <c:pt idx="96">
                  <c:v>44228</c:v>
                </c:pt>
                <c:pt idx="97">
                  <c:v>44229</c:v>
                </c:pt>
                <c:pt idx="98">
                  <c:v>44230</c:v>
                </c:pt>
                <c:pt idx="99">
                  <c:v>44232</c:v>
                </c:pt>
                <c:pt idx="100">
                  <c:v>44233</c:v>
                </c:pt>
                <c:pt idx="101">
                  <c:v>44234</c:v>
                </c:pt>
                <c:pt idx="102">
                  <c:v>44235</c:v>
                </c:pt>
                <c:pt idx="103">
                  <c:v>44236</c:v>
                </c:pt>
                <c:pt idx="104">
                  <c:v>44237</c:v>
                </c:pt>
                <c:pt idx="105">
                  <c:v>44240</c:v>
                </c:pt>
                <c:pt idx="106">
                  <c:v>44241</c:v>
                </c:pt>
                <c:pt idx="107">
                  <c:v>44242</c:v>
                </c:pt>
                <c:pt idx="108">
                  <c:v>44243</c:v>
                </c:pt>
                <c:pt idx="109">
                  <c:v>44244</c:v>
                </c:pt>
                <c:pt idx="110">
                  <c:v>44245</c:v>
                </c:pt>
                <c:pt idx="111">
                  <c:v>44246</c:v>
                </c:pt>
                <c:pt idx="112">
                  <c:v>44247</c:v>
                </c:pt>
                <c:pt idx="113">
                  <c:v>44248</c:v>
                </c:pt>
                <c:pt idx="114">
                  <c:v>44249</c:v>
                </c:pt>
                <c:pt idx="115">
                  <c:v>44250</c:v>
                </c:pt>
                <c:pt idx="116">
                  <c:v>44251</c:v>
                </c:pt>
                <c:pt idx="117">
                  <c:v>44252</c:v>
                </c:pt>
                <c:pt idx="118">
                  <c:v>44253</c:v>
                </c:pt>
                <c:pt idx="119">
                  <c:v>44254</c:v>
                </c:pt>
                <c:pt idx="120">
                  <c:v>44255</c:v>
                </c:pt>
                <c:pt idx="121">
                  <c:v>44256</c:v>
                </c:pt>
                <c:pt idx="122">
                  <c:v>44257</c:v>
                </c:pt>
                <c:pt idx="123">
                  <c:v>44258</c:v>
                </c:pt>
                <c:pt idx="124">
                  <c:v>44259</c:v>
                </c:pt>
                <c:pt idx="125">
                  <c:v>44260</c:v>
                </c:pt>
                <c:pt idx="126">
                  <c:v>44261</c:v>
                </c:pt>
                <c:pt idx="127">
                  <c:v>44262</c:v>
                </c:pt>
                <c:pt idx="128">
                  <c:v>44263</c:v>
                </c:pt>
                <c:pt idx="129">
                  <c:v>44264</c:v>
                </c:pt>
                <c:pt idx="130">
                  <c:v>44265</c:v>
                </c:pt>
                <c:pt idx="131">
                  <c:v>44266</c:v>
                </c:pt>
                <c:pt idx="132">
                  <c:v>44267</c:v>
                </c:pt>
                <c:pt idx="133">
                  <c:v>44268</c:v>
                </c:pt>
                <c:pt idx="134">
                  <c:v>44269</c:v>
                </c:pt>
                <c:pt idx="135">
                  <c:v>44270</c:v>
                </c:pt>
                <c:pt idx="136">
                  <c:v>44271</c:v>
                </c:pt>
                <c:pt idx="137">
                  <c:v>44272</c:v>
                </c:pt>
                <c:pt idx="138">
                  <c:v>44273</c:v>
                </c:pt>
                <c:pt idx="139">
                  <c:v>44274</c:v>
                </c:pt>
                <c:pt idx="140">
                  <c:v>44275</c:v>
                </c:pt>
                <c:pt idx="141">
                  <c:v>44276</c:v>
                </c:pt>
                <c:pt idx="142">
                  <c:v>44277</c:v>
                </c:pt>
                <c:pt idx="143">
                  <c:v>44278</c:v>
                </c:pt>
                <c:pt idx="144">
                  <c:v>44279</c:v>
                </c:pt>
                <c:pt idx="145">
                  <c:v>44280</c:v>
                </c:pt>
                <c:pt idx="146">
                  <c:v>44281</c:v>
                </c:pt>
                <c:pt idx="147">
                  <c:v>44282</c:v>
                </c:pt>
                <c:pt idx="148">
                  <c:v>44283</c:v>
                </c:pt>
                <c:pt idx="149">
                  <c:v>44284</c:v>
                </c:pt>
                <c:pt idx="150">
                  <c:v>44285</c:v>
                </c:pt>
                <c:pt idx="151">
                  <c:v>44286</c:v>
                </c:pt>
                <c:pt idx="152">
                  <c:v>44287</c:v>
                </c:pt>
                <c:pt idx="153">
                  <c:v>44288</c:v>
                </c:pt>
                <c:pt idx="154">
                  <c:v>44289</c:v>
                </c:pt>
                <c:pt idx="155">
                  <c:v>44290</c:v>
                </c:pt>
                <c:pt idx="156">
                  <c:v>44291</c:v>
                </c:pt>
                <c:pt idx="157">
                  <c:v>44292</c:v>
                </c:pt>
                <c:pt idx="158">
                  <c:v>44293</c:v>
                </c:pt>
                <c:pt idx="159">
                  <c:v>44294</c:v>
                </c:pt>
                <c:pt idx="160">
                  <c:v>44295</c:v>
                </c:pt>
                <c:pt idx="161">
                  <c:v>44296</c:v>
                </c:pt>
                <c:pt idx="162">
                  <c:v>44297</c:v>
                </c:pt>
                <c:pt idx="163">
                  <c:v>44298</c:v>
                </c:pt>
                <c:pt idx="164">
                  <c:v>44299</c:v>
                </c:pt>
                <c:pt idx="165">
                  <c:v>44300</c:v>
                </c:pt>
                <c:pt idx="166">
                  <c:v>44301</c:v>
                </c:pt>
                <c:pt idx="167">
                  <c:v>44302</c:v>
                </c:pt>
                <c:pt idx="168">
                  <c:v>44303</c:v>
                </c:pt>
                <c:pt idx="169">
                  <c:v>44304</c:v>
                </c:pt>
                <c:pt idx="170">
                  <c:v>44305</c:v>
                </c:pt>
                <c:pt idx="171">
                  <c:v>44306</c:v>
                </c:pt>
                <c:pt idx="172">
                  <c:v>44307</c:v>
                </c:pt>
                <c:pt idx="173">
                  <c:v>44308</c:v>
                </c:pt>
                <c:pt idx="174">
                  <c:v>44309</c:v>
                </c:pt>
                <c:pt idx="175">
                  <c:v>44310</c:v>
                </c:pt>
                <c:pt idx="176">
                  <c:v>44311</c:v>
                </c:pt>
                <c:pt idx="177">
                  <c:v>44312</c:v>
                </c:pt>
                <c:pt idx="178">
                  <c:v>44313</c:v>
                </c:pt>
                <c:pt idx="179">
                  <c:v>44314</c:v>
                </c:pt>
                <c:pt idx="180">
                  <c:v>44315</c:v>
                </c:pt>
                <c:pt idx="181">
                  <c:v>44316</c:v>
                </c:pt>
                <c:pt idx="182">
                  <c:v>44317</c:v>
                </c:pt>
                <c:pt idx="183">
                  <c:v>44318</c:v>
                </c:pt>
                <c:pt idx="184">
                  <c:v>44319</c:v>
                </c:pt>
                <c:pt idx="185">
                  <c:v>44320</c:v>
                </c:pt>
                <c:pt idx="186">
                  <c:v>44321</c:v>
                </c:pt>
                <c:pt idx="187">
                  <c:v>44322</c:v>
                </c:pt>
                <c:pt idx="188">
                  <c:v>44323</c:v>
                </c:pt>
                <c:pt idx="189">
                  <c:v>44324</c:v>
                </c:pt>
                <c:pt idx="190">
                  <c:v>44325</c:v>
                </c:pt>
                <c:pt idx="191">
                  <c:v>44326</c:v>
                </c:pt>
                <c:pt idx="192">
                  <c:v>44327</c:v>
                </c:pt>
                <c:pt idx="193">
                  <c:v>44328</c:v>
                </c:pt>
                <c:pt idx="194">
                  <c:v>44329</c:v>
                </c:pt>
                <c:pt idx="195">
                  <c:v>44330</c:v>
                </c:pt>
                <c:pt idx="196">
                  <c:v>44331</c:v>
                </c:pt>
                <c:pt idx="197">
                  <c:v>44332</c:v>
                </c:pt>
                <c:pt idx="198">
                  <c:v>44333</c:v>
                </c:pt>
                <c:pt idx="199">
                  <c:v>44334</c:v>
                </c:pt>
                <c:pt idx="200">
                  <c:v>44335</c:v>
                </c:pt>
                <c:pt idx="201">
                  <c:v>44336</c:v>
                </c:pt>
                <c:pt idx="202">
                  <c:v>44337</c:v>
                </c:pt>
                <c:pt idx="203">
                  <c:v>44338</c:v>
                </c:pt>
                <c:pt idx="204">
                  <c:v>44339</c:v>
                </c:pt>
                <c:pt idx="205">
                  <c:v>44340</c:v>
                </c:pt>
                <c:pt idx="206">
                  <c:v>44341</c:v>
                </c:pt>
                <c:pt idx="207">
                  <c:v>44342</c:v>
                </c:pt>
                <c:pt idx="208">
                  <c:v>44343</c:v>
                </c:pt>
                <c:pt idx="209">
                  <c:v>44344</c:v>
                </c:pt>
                <c:pt idx="210">
                  <c:v>44345</c:v>
                </c:pt>
                <c:pt idx="211">
                  <c:v>44346</c:v>
                </c:pt>
                <c:pt idx="212">
                  <c:v>44348</c:v>
                </c:pt>
                <c:pt idx="213">
                  <c:v>44354</c:v>
                </c:pt>
                <c:pt idx="214">
                  <c:v>44361</c:v>
                </c:pt>
                <c:pt idx="215">
                  <c:v>44368</c:v>
                </c:pt>
                <c:pt idx="216">
                  <c:v>44375</c:v>
                </c:pt>
                <c:pt idx="217">
                  <c:v>44389</c:v>
                </c:pt>
                <c:pt idx="218">
                  <c:v>44396</c:v>
                </c:pt>
                <c:pt idx="219">
                  <c:v>44403</c:v>
                </c:pt>
                <c:pt idx="220">
                  <c:v>44410</c:v>
                </c:pt>
                <c:pt idx="221">
                  <c:v>44454</c:v>
                </c:pt>
                <c:pt idx="222">
                  <c:v>44460</c:v>
                </c:pt>
                <c:pt idx="223">
                  <c:v>44474</c:v>
                </c:pt>
                <c:pt idx="224">
                  <c:v>44481</c:v>
                </c:pt>
                <c:pt idx="225">
                  <c:v>44488</c:v>
                </c:pt>
                <c:pt idx="226">
                  <c:v>44495</c:v>
                </c:pt>
                <c:pt idx="227">
                  <c:v>44502</c:v>
                </c:pt>
                <c:pt idx="228">
                  <c:v>44509</c:v>
                </c:pt>
                <c:pt idx="229">
                  <c:v>44516</c:v>
                </c:pt>
                <c:pt idx="230">
                  <c:v>44523</c:v>
                </c:pt>
                <c:pt idx="231">
                  <c:v>44530</c:v>
                </c:pt>
                <c:pt idx="232">
                  <c:v>44537</c:v>
                </c:pt>
                <c:pt idx="233">
                  <c:v>44544</c:v>
                </c:pt>
                <c:pt idx="234">
                  <c:v>44551</c:v>
                </c:pt>
                <c:pt idx="235">
                  <c:v>44565</c:v>
                </c:pt>
              </c:numCache>
            </c:numRef>
          </c:xVal>
          <c:yVal>
            <c:numRef>
              <c:f>Tabulky!$I$8:$I$244</c:f>
              <c:numCache>
                <c:formatCode>General</c:formatCode>
                <c:ptCount val="237"/>
                <c:pt idx="0">
                  <c:v>7</c:v>
                </c:pt>
                <c:pt idx="1">
                  <c:v>9</c:v>
                </c:pt>
                <c:pt idx="2">
                  <c:v>9</c:v>
                </c:pt>
                <c:pt idx="3">
                  <c:v>13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23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31</c:v>
                </c:pt>
                <c:pt idx="12">
                  <c:v>40</c:v>
                </c:pt>
                <c:pt idx="13">
                  <c:v>42</c:v>
                </c:pt>
                <c:pt idx="14">
                  <c:v>49</c:v>
                </c:pt>
                <c:pt idx="15">
                  <c:v>51</c:v>
                </c:pt>
                <c:pt idx="16">
                  <c:v>53</c:v>
                </c:pt>
                <c:pt idx="17">
                  <c:v>54</c:v>
                </c:pt>
                <c:pt idx="18">
                  <c:v>57</c:v>
                </c:pt>
                <c:pt idx="19">
                  <c:v>61</c:v>
                </c:pt>
                <c:pt idx="20">
                  <c:v>62</c:v>
                </c:pt>
                <c:pt idx="21">
                  <c:v>64</c:v>
                </c:pt>
                <c:pt idx="22">
                  <c:v>64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71</c:v>
                </c:pt>
                <c:pt idx="27">
                  <c:v>74</c:v>
                </c:pt>
                <c:pt idx="28">
                  <c:v>78</c:v>
                </c:pt>
                <c:pt idx="29">
                  <c:v>81</c:v>
                </c:pt>
                <c:pt idx="30">
                  <c:v>88</c:v>
                </c:pt>
                <c:pt idx="31">
                  <c:v>89</c:v>
                </c:pt>
                <c:pt idx="32">
                  <c:v>89</c:v>
                </c:pt>
                <c:pt idx="33">
                  <c:v>90</c:v>
                </c:pt>
                <c:pt idx="34">
                  <c:v>91</c:v>
                </c:pt>
                <c:pt idx="35">
                  <c:v>91</c:v>
                </c:pt>
                <c:pt idx="36">
                  <c:v>91</c:v>
                </c:pt>
                <c:pt idx="37">
                  <c:v>94</c:v>
                </c:pt>
                <c:pt idx="38">
                  <c:v>97</c:v>
                </c:pt>
                <c:pt idx="39">
                  <c:v>98</c:v>
                </c:pt>
                <c:pt idx="40">
                  <c:v>99</c:v>
                </c:pt>
                <c:pt idx="41">
                  <c:v>105</c:v>
                </c:pt>
                <c:pt idx="42">
                  <c:v>106</c:v>
                </c:pt>
                <c:pt idx="43">
                  <c:v>106</c:v>
                </c:pt>
                <c:pt idx="44">
                  <c:v>107</c:v>
                </c:pt>
                <c:pt idx="45">
                  <c:v>120</c:v>
                </c:pt>
                <c:pt idx="46">
                  <c:v>121</c:v>
                </c:pt>
                <c:pt idx="47">
                  <c:v>123</c:v>
                </c:pt>
                <c:pt idx="48">
                  <c:v>129</c:v>
                </c:pt>
                <c:pt idx="49">
                  <c:v>131</c:v>
                </c:pt>
                <c:pt idx="50">
                  <c:v>136</c:v>
                </c:pt>
                <c:pt idx="51">
                  <c:v>138</c:v>
                </c:pt>
                <c:pt idx="52">
                  <c:v>143</c:v>
                </c:pt>
                <c:pt idx="53">
                  <c:v>143</c:v>
                </c:pt>
                <c:pt idx="54">
                  <c:v>144</c:v>
                </c:pt>
                <c:pt idx="55">
                  <c:v>146</c:v>
                </c:pt>
                <c:pt idx="56">
                  <c:v>148</c:v>
                </c:pt>
                <c:pt idx="57">
                  <c:v>151</c:v>
                </c:pt>
                <c:pt idx="58">
                  <c:v>154</c:v>
                </c:pt>
                <c:pt idx="59">
                  <c:v>154</c:v>
                </c:pt>
                <c:pt idx="60">
                  <c:v>156</c:v>
                </c:pt>
                <c:pt idx="61">
                  <c:v>156</c:v>
                </c:pt>
                <c:pt idx="62">
                  <c:v>163</c:v>
                </c:pt>
                <c:pt idx="63">
                  <c:v>173</c:v>
                </c:pt>
                <c:pt idx="64">
                  <c:v>178</c:v>
                </c:pt>
                <c:pt idx="65">
                  <c:v>179</c:v>
                </c:pt>
                <c:pt idx="66">
                  <c:v>181</c:v>
                </c:pt>
                <c:pt idx="67">
                  <c:v>182</c:v>
                </c:pt>
                <c:pt idx="68">
                  <c:v>184</c:v>
                </c:pt>
                <c:pt idx="69">
                  <c:v>186</c:v>
                </c:pt>
                <c:pt idx="70">
                  <c:v>187</c:v>
                </c:pt>
                <c:pt idx="71">
                  <c:v>193</c:v>
                </c:pt>
                <c:pt idx="72">
                  <c:v>194</c:v>
                </c:pt>
                <c:pt idx="73">
                  <c:v>194</c:v>
                </c:pt>
                <c:pt idx="74">
                  <c:v>198</c:v>
                </c:pt>
                <c:pt idx="75">
                  <c:v>198</c:v>
                </c:pt>
                <c:pt idx="76">
                  <c:v>201</c:v>
                </c:pt>
                <c:pt idx="77">
                  <c:v>208</c:v>
                </c:pt>
                <c:pt idx="78">
                  <c:v>208</c:v>
                </c:pt>
                <c:pt idx="79">
                  <c:v>210</c:v>
                </c:pt>
                <c:pt idx="80">
                  <c:v>210</c:v>
                </c:pt>
                <c:pt idx="81">
                  <c:v>210</c:v>
                </c:pt>
                <c:pt idx="82">
                  <c:v>212</c:v>
                </c:pt>
                <c:pt idx="83">
                  <c:v>213</c:v>
                </c:pt>
                <c:pt idx="84">
                  <c:v>213</c:v>
                </c:pt>
                <c:pt idx="85">
                  <c:v>215</c:v>
                </c:pt>
                <c:pt idx="86">
                  <c:v>215</c:v>
                </c:pt>
                <c:pt idx="87">
                  <c:v>215</c:v>
                </c:pt>
                <c:pt idx="88">
                  <c:v>215</c:v>
                </c:pt>
                <c:pt idx="89">
                  <c:v>218</c:v>
                </c:pt>
                <c:pt idx="90">
                  <c:v>218</c:v>
                </c:pt>
                <c:pt idx="91">
                  <c:v>218</c:v>
                </c:pt>
                <c:pt idx="92">
                  <c:v>218</c:v>
                </c:pt>
                <c:pt idx="93">
                  <c:v>218</c:v>
                </c:pt>
                <c:pt idx="94">
                  <c:v>218</c:v>
                </c:pt>
                <c:pt idx="95">
                  <c:v>218</c:v>
                </c:pt>
                <c:pt idx="96">
                  <c:v>219</c:v>
                </c:pt>
                <c:pt idx="97">
                  <c:v>220</c:v>
                </c:pt>
                <c:pt idx="98">
                  <c:v>221</c:v>
                </c:pt>
                <c:pt idx="99">
                  <c:v>221</c:v>
                </c:pt>
                <c:pt idx="100">
                  <c:v>221</c:v>
                </c:pt>
                <c:pt idx="101">
                  <c:v>221</c:v>
                </c:pt>
                <c:pt idx="102">
                  <c:v>221</c:v>
                </c:pt>
                <c:pt idx="103">
                  <c:v>222</c:v>
                </c:pt>
                <c:pt idx="104">
                  <c:v>222</c:v>
                </c:pt>
                <c:pt idx="105">
                  <c:v>222</c:v>
                </c:pt>
                <c:pt idx="106">
                  <c:v>222</c:v>
                </c:pt>
                <c:pt idx="107">
                  <c:v>222</c:v>
                </c:pt>
                <c:pt idx="108">
                  <c:v>223</c:v>
                </c:pt>
                <c:pt idx="109">
                  <c:v>224</c:v>
                </c:pt>
                <c:pt idx="110">
                  <c:v>226</c:v>
                </c:pt>
                <c:pt idx="111">
                  <c:v>226</c:v>
                </c:pt>
                <c:pt idx="112">
                  <c:v>226</c:v>
                </c:pt>
                <c:pt idx="113">
                  <c:v>226</c:v>
                </c:pt>
                <c:pt idx="114">
                  <c:v>226</c:v>
                </c:pt>
                <c:pt idx="115">
                  <c:v>228</c:v>
                </c:pt>
                <c:pt idx="116">
                  <c:v>228</c:v>
                </c:pt>
                <c:pt idx="117">
                  <c:v>229</c:v>
                </c:pt>
                <c:pt idx="118">
                  <c:v>229</c:v>
                </c:pt>
                <c:pt idx="119">
                  <c:v>229</c:v>
                </c:pt>
                <c:pt idx="120">
                  <c:v>230</c:v>
                </c:pt>
                <c:pt idx="121">
                  <c:v>230</c:v>
                </c:pt>
                <c:pt idx="122">
                  <c:v>230</c:v>
                </c:pt>
                <c:pt idx="123">
                  <c:v>230</c:v>
                </c:pt>
                <c:pt idx="124">
                  <c:v>230</c:v>
                </c:pt>
                <c:pt idx="125">
                  <c:v>230</c:v>
                </c:pt>
                <c:pt idx="126">
                  <c:v>230</c:v>
                </c:pt>
                <c:pt idx="127">
                  <c:v>230</c:v>
                </c:pt>
                <c:pt idx="128">
                  <c:v>230</c:v>
                </c:pt>
                <c:pt idx="129">
                  <c:v>230</c:v>
                </c:pt>
                <c:pt idx="130">
                  <c:v>230</c:v>
                </c:pt>
                <c:pt idx="131">
                  <c:v>230</c:v>
                </c:pt>
                <c:pt idx="132">
                  <c:v>230</c:v>
                </c:pt>
                <c:pt idx="133">
                  <c:v>230</c:v>
                </c:pt>
                <c:pt idx="134">
                  <c:v>230</c:v>
                </c:pt>
                <c:pt idx="135">
                  <c:v>230</c:v>
                </c:pt>
                <c:pt idx="136">
                  <c:v>230</c:v>
                </c:pt>
                <c:pt idx="137">
                  <c:v>230</c:v>
                </c:pt>
                <c:pt idx="138">
                  <c:v>231</c:v>
                </c:pt>
                <c:pt idx="139">
                  <c:v>231</c:v>
                </c:pt>
                <c:pt idx="140">
                  <c:v>231</c:v>
                </c:pt>
                <c:pt idx="141">
                  <c:v>231</c:v>
                </c:pt>
                <c:pt idx="142">
                  <c:v>231</c:v>
                </c:pt>
                <c:pt idx="143">
                  <c:v>231</c:v>
                </c:pt>
                <c:pt idx="144">
                  <c:v>231</c:v>
                </c:pt>
                <c:pt idx="145">
                  <c:v>232</c:v>
                </c:pt>
                <c:pt idx="146">
                  <c:v>232</c:v>
                </c:pt>
                <c:pt idx="147">
                  <c:v>232</c:v>
                </c:pt>
                <c:pt idx="148">
                  <c:v>232</c:v>
                </c:pt>
                <c:pt idx="149">
                  <c:v>232</c:v>
                </c:pt>
                <c:pt idx="150">
                  <c:v>232</c:v>
                </c:pt>
                <c:pt idx="151">
                  <c:v>232</c:v>
                </c:pt>
                <c:pt idx="152">
                  <c:v>232</c:v>
                </c:pt>
                <c:pt idx="153">
                  <c:v>232</c:v>
                </c:pt>
                <c:pt idx="154">
                  <c:v>232</c:v>
                </c:pt>
                <c:pt idx="155">
                  <c:v>232</c:v>
                </c:pt>
                <c:pt idx="156">
                  <c:v>232</c:v>
                </c:pt>
                <c:pt idx="157">
                  <c:v>232</c:v>
                </c:pt>
                <c:pt idx="158">
                  <c:v>232</c:v>
                </c:pt>
                <c:pt idx="159">
                  <c:v>232</c:v>
                </c:pt>
                <c:pt idx="160">
                  <c:v>232</c:v>
                </c:pt>
                <c:pt idx="161">
                  <c:v>232</c:v>
                </c:pt>
                <c:pt idx="162">
                  <c:v>232</c:v>
                </c:pt>
                <c:pt idx="163">
                  <c:v>232</c:v>
                </c:pt>
                <c:pt idx="164">
                  <c:v>232</c:v>
                </c:pt>
                <c:pt idx="165">
                  <c:v>232</c:v>
                </c:pt>
                <c:pt idx="166">
                  <c:v>232</c:v>
                </c:pt>
                <c:pt idx="167">
                  <c:v>232</c:v>
                </c:pt>
                <c:pt idx="168">
                  <c:v>232</c:v>
                </c:pt>
                <c:pt idx="169">
                  <c:v>232</c:v>
                </c:pt>
                <c:pt idx="170">
                  <c:v>232</c:v>
                </c:pt>
                <c:pt idx="171">
                  <c:v>232</c:v>
                </c:pt>
                <c:pt idx="172">
                  <c:v>232</c:v>
                </c:pt>
                <c:pt idx="173">
                  <c:v>232</c:v>
                </c:pt>
                <c:pt idx="174">
                  <c:v>232</c:v>
                </c:pt>
                <c:pt idx="175">
                  <c:v>232</c:v>
                </c:pt>
                <c:pt idx="176">
                  <c:v>232</c:v>
                </c:pt>
                <c:pt idx="177">
                  <c:v>233</c:v>
                </c:pt>
                <c:pt idx="178">
                  <c:v>233</c:v>
                </c:pt>
                <c:pt idx="179">
                  <c:v>233</c:v>
                </c:pt>
                <c:pt idx="180">
                  <c:v>233</c:v>
                </c:pt>
                <c:pt idx="181">
                  <c:v>233</c:v>
                </c:pt>
                <c:pt idx="182">
                  <c:v>233</c:v>
                </c:pt>
                <c:pt idx="183">
                  <c:v>233</c:v>
                </c:pt>
                <c:pt idx="184">
                  <c:v>233</c:v>
                </c:pt>
                <c:pt idx="185">
                  <c:v>233</c:v>
                </c:pt>
                <c:pt idx="186">
                  <c:v>233</c:v>
                </c:pt>
                <c:pt idx="187">
                  <c:v>233</c:v>
                </c:pt>
                <c:pt idx="188">
                  <c:v>233</c:v>
                </c:pt>
                <c:pt idx="189">
                  <c:v>233</c:v>
                </c:pt>
                <c:pt idx="190">
                  <c:v>233</c:v>
                </c:pt>
                <c:pt idx="191">
                  <c:v>233</c:v>
                </c:pt>
                <c:pt idx="192">
                  <c:v>235</c:v>
                </c:pt>
                <c:pt idx="193">
                  <c:v>235</c:v>
                </c:pt>
                <c:pt idx="194">
                  <c:v>235</c:v>
                </c:pt>
                <c:pt idx="195">
                  <c:v>235</c:v>
                </c:pt>
                <c:pt idx="196">
                  <c:v>235</c:v>
                </c:pt>
                <c:pt idx="197">
                  <c:v>235</c:v>
                </c:pt>
                <c:pt idx="198">
                  <c:v>235</c:v>
                </c:pt>
                <c:pt idx="199">
                  <c:v>235</c:v>
                </c:pt>
                <c:pt idx="200">
                  <c:v>235</c:v>
                </c:pt>
                <c:pt idx="201">
                  <c:v>235</c:v>
                </c:pt>
                <c:pt idx="202">
                  <c:v>235</c:v>
                </c:pt>
                <c:pt idx="203">
                  <c:v>235</c:v>
                </c:pt>
                <c:pt idx="204">
                  <c:v>235</c:v>
                </c:pt>
                <c:pt idx="205">
                  <c:v>235</c:v>
                </c:pt>
                <c:pt idx="206">
                  <c:v>235</c:v>
                </c:pt>
                <c:pt idx="207">
                  <c:v>236</c:v>
                </c:pt>
                <c:pt idx="208">
                  <c:v>236</c:v>
                </c:pt>
                <c:pt idx="209">
                  <c:v>236</c:v>
                </c:pt>
                <c:pt idx="210">
                  <c:v>236</c:v>
                </c:pt>
                <c:pt idx="211">
                  <c:v>236</c:v>
                </c:pt>
                <c:pt idx="212">
                  <c:v>236</c:v>
                </c:pt>
                <c:pt idx="213">
                  <c:v>236</c:v>
                </c:pt>
                <c:pt idx="214">
                  <c:v>236</c:v>
                </c:pt>
                <c:pt idx="215">
                  <c:v>236</c:v>
                </c:pt>
                <c:pt idx="216">
                  <c:v>236</c:v>
                </c:pt>
                <c:pt idx="217">
                  <c:v>230</c:v>
                </c:pt>
                <c:pt idx="218">
                  <c:v>230</c:v>
                </c:pt>
                <c:pt idx="219">
                  <c:v>230</c:v>
                </c:pt>
                <c:pt idx="220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31A-4A68-A4A0-3D1B2AC3AB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1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Vývoj počtu zasažených</a:t>
            </a:r>
            <a:r>
              <a:rPr lang="cs-CZ" sz="1200" baseline="0"/>
              <a:t> zařízení, nakažených klientů a pracovníků v souvislosti s nemocí Covid-19 ve Zlínském kraji od září 2021</a:t>
            </a:r>
            <a:endParaRPr lang="cs-CZ" sz="12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0461303466493185"/>
          <c:y val="0.11410999168221472"/>
          <c:w val="0.84303114919434174"/>
          <c:h val="0.7814730420120500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Tabulky!$B$6</c:f>
              <c:strCache>
                <c:ptCount val="1"/>
                <c:pt idx="0">
                  <c:v>Zařízení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Tabulky!$A$229:$A$244</c:f>
              <c:numCache>
                <c:formatCode>m/d/yyyy</c:formatCode>
                <c:ptCount val="16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</c:numCache>
            </c:numRef>
          </c:xVal>
          <c:yVal>
            <c:numRef>
              <c:f>Tabulky!$C$229:$C$244</c:f>
              <c:numCache>
                <c:formatCode>General</c:formatCode>
                <c:ptCount val="1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6</c:v>
                </c:pt>
                <c:pt idx="4">
                  <c:v>4</c:v>
                </c:pt>
                <c:pt idx="5">
                  <c:v>7</c:v>
                </c:pt>
                <c:pt idx="6">
                  <c:v>19</c:v>
                </c:pt>
                <c:pt idx="7">
                  <c:v>32</c:v>
                </c:pt>
                <c:pt idx="8">
                  <c:v>49</c:v>
                </c:pt>
                <c:pt idx="9">
                  <c:v>53</c:v>
                </c:pt>
                <c:pt idx="10">
                  <c:v>64</c:v>
                </c:pt>
                <c:pt idx="11">
                  <c:v>62</c:v>
                </c:pt>
                <c:pt idx="12">
                  <c:v>51</c:v>
                </c:pt>
                <c:pt idx="13">
                  <c:v>44</c:v>
                </c:pt>
                <c:pt idx="14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5B-493B-8133-E57DE91C2CA8}"/>
            </c:ext>
          </c:extLst>
        </c:ser>
        <c:ser>
          <c:idx val="1"/>
          <c:order val="1"/>
          <c:tx>
            <c:strRef>
              <c:f>Tabulky!$D$6</c:f>
              <c:strCache>
                <c:ptCount val="1"/>
                <c:pt idx="0">
                  <c:v>Klienti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Tabulky!$A$229:$A$244</c:f>
              <c:numCache>
                <c:formatCode>m/d/yyyy</c:formatCode>
                <c:ptCount val="16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</c:numCache>
            </c:numRef>
          </c:xVal>
          <c:yVal>
            <c:numRef>
              <c:f>Tabulky!$E$229:$E$244</c:f>
              <c:numCache>
                <c:formatCode>General</c:formatCode>
                <c:ptCount val="16"/>
                <c:pt idx="0">
                  <c:v>17</c:v>
                </c:pt>
                <c:pt idx="1">
                  <c:v>14</c:v>
                </c:pt>
                <c:pt idx="2">
                  <c:v>2</c:v>
                </c:pt>
                <c:pt idx="3">
                  <c:v>13</c:v>
                </c:pt>
                <c:pt idx="4">
                  <c:v>11</c:v>
                </c:pt>
                <c:pt idx="5">
                  <c:v>1</c:v>
                </c:pt>
                <c:pt idx="6">
                  <c:v>6</c:v>
                </c:pt>
                <c:pt idx="7">
                  <c:v>17</c:v>
                </c:pt>
                <c:pt idx="8">
                  <c:v>19</c:v>
                </c:pt>
                <c:pt idx="9">
                  <c:v>47</c:v>
                </c:pt>
                <c:pt idx="10">
                  <c:v>64</c:v>
                </c:pt>
                <c:pt idx="11">
                  <c:v>54</c:v>
                </c:pt>
                <c:pt idx="12">
                  <c:v>68</c:v>
                </c:pt>
                <c:pt idx="13">
                  <c:v>68</c:v>
                </c:pt>
                <c:pt idx="14">
                  <c:v>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5B-493B-8133-E57DE91C2CA8}"/>
            </c:ext>
          </c:extLst>
        </c:ser>
        <c:ser>
          <c:idx val="2"/>
          <c:order val="2"/>
          <c:tx>
            <c:strRef>
              <c:f>Tabulky!$F$6</c:f>
              <c:strCache>
                <c:ptCount val="1"/>
                <c:pt idx="0">
                  <c:v>Pracovníci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Tabulky!$A$229:$A$244</c:f>
              <c:numCache>
                <c:formatCode>m/d/yyyy</c:formatCode>
                <c:ptCount val="16"/>
                <c:pt idx="0">
                  <c:v>44454</c:v>
                </c:pt>
                <c:pt idx="1">
                  <c:v>44460</c:v>
                </c:pt>
                <c:pt idx="2">
                  <c:v>44474</c:v>
                </c:pt>
                <c:pt idx="3">
                  <c:v>44481</c:v>
                </c:pt>
                <c:pt idx="4">
                  <c:v>44488</c:v>
                </c:pt>
                <c:pt idx="5">
                  <c:v>44495</c:v>
                </c:pt>
                <c:pt idx="6">
                  <c:v>44502</c:v>
                </c:pt>
                <c:pt idx="7">
                  <c:v>44509</c:v>
                </c:pt>
                <c:pt idx="8">
                  <c:v>44516</c:v>
                </c:pt>
                <c:pt idx="9">
                  <c:v>44523</c:v>
                </c:pt>
                <c:pt idx="10">
                  <c:v>44530</c:v>
                </c:pt>
                <c:pt idx="11">
                  <c:v>44537</c:v>
                </c:pt>
                <c:pt idx="12">
                  <c:v>44544</c:v>
                </c:pt>
                <c:pt idx="13">
                  <c:v>44551</c:v>
                </c:pt>
                <c:pt idx="14">
                  <c:v>44565</c:v>
                </c:pt>
              </c:numCache>
            </c:numRef>
          </c:xVal>
          <c:yVal>
            <c:numRef>
              <c:f>Tabulky!$G$229:$G$244</c:f>
              <c:numCache>
                <c:formatCode>General</c:formatCode>
                <c:ptCount val="16"/>
                <c:pt idx="0">
                  <c:v>10</c:v>
                </c:pt>
                <c:pt idx="1">
                  <c:v>9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8</c:v>
                </c:pt>
                <c:pt idx="6">
                  <c:v>14</c:v>
                </c:pt>
                <c:pt idx="7">
                  <c:v>27</c:v>
                </c:pt>
                <c:pt idx="8">
                  <c:v>60</c:v>
                </c:pt>
                <c:pt idx="9">
                  <c:v>79</c:v>
                </c:pt>
                <c:pt idx="10">
                  <c:v>120</c:v>
                </c:pt>
                <c:pt idx="11">
                  <c:v>109</c:v>
                </c:pt>
                <c:pt idx="12">
                  <c:v>98</c:v>
                </c:pt>
                <c:pt idx="13">
                  <c:v>95</c:v>
                </c:pt>
                <c:pt idx="14">
                  <c:v>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5B-493B-8133-E57DE91C2CA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792682584"/>
        <c:axId val="792679632"/>
      </c:scatterChart>
      <c:valAx>
        <c:axId val="792682584"/>
        <c:scaling>
          <c:orientation val="minMax"/>
          <c:min val="4445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79632"/>
        <c:crosses val="autoZero"/>
        <c:crossBetween val="midCat"/>
      </c:valAx>
      <c:valAx>
        <c:axId val="7926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Počet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92682584"/>
        <c:crossesAt val="44124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808568288073745"/>
          <c:y val="0.94883979776171468"/>
          <c:w val="0.41453927769605836"/>
          <c:h val="5.042123565517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C20812-6129-4F55-9403-EFC66594FE0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16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1952D-3789-403B-9A2B-D74B2B51C916}" type="datetimeFigureOut">
              <a:rPr lang="cs-CZ" smtClean="0"/>
              <a:pPr/>
              <a:t>06.01.2022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13424-8E6A-4B67-8478-284E287978E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248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784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073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6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731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65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Maximálně 4 snímky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B4DCB-C15A-46AD-AC9A-A0CC9999DD9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15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13424-8E6A-4B67-8478-284E287978E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33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04818" y="1484313"/>
            <a:ext cx="2662767" cy="43926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2284" y="1484313"/>
            <a:ext cx="7789333" cy="43926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92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30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3021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309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08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3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043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2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32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384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285" y="2060575"/>
            <a:ext cx="5226049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41533" y="2060575"/>
            <a:ext cx="5226051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5" y="1484313"/>
            <a:ext cx="106553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2060575"/>
            <a:ext cx="10655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</p:txBody>
      </p:sp>
      <p:pic>
        <p:nvPicPr>
          <p:cNvPr id="1031" name="Picture 7" descr="hlavick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12192000" cy="12239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4D5B4-4F27-4EEE-86D7-642292AEB753}" type="datetimeFigureOut">
              <a:rPr lang="cs-CZ" smtClean="0"/>
              <a:t>06.01.2022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7A57A-32A3-42C5-B3E4-1D01813B2D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387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kr-zlinsky.cz/informace-o-koronaviru-covid-19-cl-488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1340768"/>
            <a:ext cx="11737304" cy="5256584"/>
          </a:xfrm>
        </p:spPr>
        <p:txBody>
          <a:bodyPr/>
          <a:lstStyle/>
          <a:p>
            <a:pPr algn="ctr"/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cs-CZ" sz="5400" dirty="0" smtClean="0">
                <a:solidFill>
                  <a:srgbClr val="FF0000"/>
                </a:solidFill>
                <a:latin typeface="Arial" panose="020B0604020202020204" pitchFamily="34" charset="0"/>
              </a:rPr>
              <a:t>58. </a:t>
            </a:r>
            <a:r>
              <a:rPr lang="cs-CZ" sz="5400" dirty="0">
                <a:solidFill>
                  <a:srgbClr val="FF0000"/>
                </a:solidFill>
                <a:latin typeface="Arial" panose="020B0604020202020204" pitchFamily="34" charset="0"/>
              </a:rPr>
              <a:t>zasedání </a:t>
            </a:r>
            <a: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>Krizový štáb Zlínského kraje</a:t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  <a:t/>
            </a:r>
            <a:br>
              <a:rPr lang="cs-CZ" sz="5400" dirty="0">
                <a:solidFill>
                  <a:srgbClr val="333399">
                    <a:lumMod val="75000"/>
                  </a:srgbClr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Zlín,13:00 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h;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6. ledna 2022</a:t>
            </a: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místnost 1120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Ing. Robert Pekaj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tajemník KŠ ZK </a:t>
            </a:r>
            <a:b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cs-CZ" sz="2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85" y="1484312"/>
            <a:ext cx="10655299" cy="52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85" y="1340768"/>
            <a:ext cx="10655299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85" y="1268760"/>
            <a:ext cx="10655299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3792" y="123395"/>
            <a:ext cx="11881320" cy="1066596"/>
          </a:xfrm>
        </p:spPr>
        <p:txBody>
          <a:bodyPr/>
          <a:lstStyle/>
          <a:p>
            <a:r>
              <a:rPr lang="cs-CZ" sz="1600" dirty="0">
                <a:solidFill>
                  <a:schemeClr val="tx1"/>
                </a:solidFill>
              </a:rPr>
              <a:t>Informace o aktuální EPI </a:t>
            </a:r>
            <a:r>
              <a:rPr lang="cs-CZ" sz="1600" dirty="0" smtClean="0">
                <a:solidFill>
                  <a:schemeClr val="tx1"/>
                </a:solidFill>
              </a:rPr>
              <a:t>situaci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0256" y="548680"/>
            <a:ext cx="3672408" cy="641310"/>
          </a:xfrm>
          <a:solidFill>
            <a:srgbClr val="F3FBA3"/>
          </a:solidFill>
        </p:spPr>
        <p:txBody>
          <a:bodyPr/>
          <a:lstStyle/>
          <a:p>
            <a:pPr marL="457200" lvl="1" indent="0">
              <a:buNone/>
            </a:pPr>
            <a:r>
              <a:rPr lang="cs-CZ" sz="1200" b="1" dirty="0">
                <a:solidFill>
                  <a:srgbClr val="FF0000"/>
                </a:solidFill>
              </a:rPr>
              <a:t>Řešené problémy území, predikce vývoje a opatření, Kontrolní činnost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919"/>
            <a:ext cx="12192000" cy="28101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4007812"/>
            <a:ext cx="12192000" cy="28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8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" y="1268760"/>
            <a:ext cx="5636852" cy="522659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268759"/>
            <a:ext cx="6456040" cy="52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55" y="1476859"/>
            <a:ext cx="6192688" cy="49764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8" y="1495576"/>
            <a:ext cx="5832647" cy="49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2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360" y="1412776"/>
            <a:ext cx="10655300" cy="576262"/>
          </a:xfrm>
          <a:solidFill>
            <a:srgbClr val="F3FBA3"/>
          </a:solidFill>
        </p:spPr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Informace ředitele KŘ policie 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5360" y="2060575"/>
            <a:ext cx="10655300" cy="3816350"/>
          </a:xfrm>
          <a:solidFill>
            <a:schemeClr val="accent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Informace z výsledků kontrol dodržování opatření MZ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Dotazy členů KŠ ZK</a:t>
            </a:r>
          </a:p>
        </p:txBody>
      </p:sp>
    </p:spTree>
    <p:extLst>
      <p:ext uri="{BB962C8B-B14F-4D97-AF65-F5344CB8AC3E}">
        <p14:creationId xmlns:p14="http://schemas.microsoft.com/office/powerpoint/2010/main" val="185797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cs-CZ" sz="2200" b="1" dirty="0">
                <a:solidFill>
                  <a:srgbClr val="0070C0"/>
                </a:solidFill>
              </a:rPr>
              <a:t>Zařízení – </a:t>
            </a:r>
            <a:r>
              <a:rPr lang="cs-CZ" sz="2200" b="1" dirty="0" smtClean="0">
                <a:solidFill>
                  <a:srgbClr val="0070C0"/>
                </a:solidFill>
              </a:rPr>
              <a:t>33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Pozitivní klienti – </a:t>
            </a:r>
            <a:r>
              <a:rPr lang="cs-CZ" sz="2200" b="1" dirty="0" smtClean="0">
                <a:solidFill>
                  <a:srgbClr val="0070C0"/>
                </a:solidFill>
              </a:rPr>
              <a:t>21</a:t>
            </a:r>
            <a:br>
              <a:rPr lang="cs-CZ" sz="2200" b="1" dirty="0" smtClean="0">
                <a:solidFill>
                  <a:srgbClr val="0070C0"/>
                </a:solidFill>
              </a:rPr>
            </a:br>
            <a:r>
              <a:rPr lang="cs-CZ" sz="2200" b="1" dirty="0" smtClean="0">
                <a:solidFill>
                  <a:srgbClr val="0070C0"/>
                </a:solidFill>
              </a:rPr>
              <a:t>Pozitivní </a:t>
            </a:r>
            <a:r>
              <a:rPr lang="cs-CZ" sz="2200" b="1" dirty="0">
                <a:solidFill>
                  <a:srgbClr val="0070C0"/>
                </a:solidFill>
              </a:rPr>
              <a:t>pracovníci – </a:t>
            </a:r>
            <a:r>
              <a:rPr lang="cs-CZ" sz="2200" b="1" dirty="0" smtClean="0">
                <a:solidFill>
                  <a:srgbClr val="0070C0"/>
                </a:solidFill>
              </a:rPr>
              <a:t>53</a:t>
            </a:r>
            <a:r>
              <a:rPr lang="cs-CZ" sz="2200" b="1" dirty="0">
                <a:solidFill>
                  <a:srgbClr val="0070C0"/>
                </a:solidFill>
              </a:rPr>
              <a:t/>
            </a:r>
            <a:br>
              <a:rPr lang="cs-CZ" sz="2200" b="1" dirty="0">
                <a:solidFill>
                  <a:srgbClr val="0070C0"/>
                </a:solidFill>
              </a:rPr>
            </a:br>
            <a:r>
              <a:rPr lang="cs-CZ" sz="2200" b="1" dirty="0">
                <a:solidFill>
                  <a:srgbClr val="0070C0"/>
                </a:solidFill>
              </a:rPr>
              <a:t>Úmrtí – nesledováno</a:t>
            </a:r>
            <a:r>
              <a:rPr lang="cs-CZ" b="1" dirty="0">
                <a:solidFill>
                  <a:srgbClr val="0070C0"/>
                </a:solidFill>
              </a:rPr>
              <a:t/>
            </a:r>
            <a:br>
              <a:rPr lang="cs-CZ" b="1" dirty="0">
                <a:solidFill>
                  <a:srgbClr val="0070C0"/>
                </a:solidFill>
              </a:rPr>
            </a:br>
            <a:r>
              <a:rPr lang="cs-CZ" sz="2000" i="1" dirty="0"/>
              <a:t>Data hlášena poskytovateli pobytových služeb na základě dotazníku KÚZK</a:t>
            </a:r>
            <a:endParaRPr lang="cs-CZ" sz="20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199456" y="476672"/>
            <a:ext cx="619268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Informace z oblasti sociálních služeb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387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Situace v pobytových SSL od 15.09.2021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93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4655840" y="620688"/>
            <a:ext cx="74168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Školství ZK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1702" y="1700809"/>
            <a:ext cx="238544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92444" y="1268760"/>
            <a:ext cx="12052228" cy="4680520"/>
          </a:xfrm>
          <a:solidFill>
            <a:srgbClr val="F3FBA3"/>
          </a:solidFill>
        </p:spPr>
        <p:txBody>
          <a:bodyPr/>
          <a:lstStyle/>
          <a:p>
            <a:pPr algn="just"/>
            <a:r>
              <a:rPr lang="cs-CZ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cs-CZ" sz="2000" b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Testy </a:t>
            </a:r>
            <a:r>
              <a:rPr lang="cs-CZ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jsou určeny výhradně pro testování všech dětí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v přípravných třídách základních škol a přípravných stupních základních škol speciálních </a:t>
            </a:r>
            <a:r>
              <a:rPr lang="cs-CZ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všech </a:t>
            </a:r>
            <a:r>
              <a:rPr lang="cs-CZ" sz="20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žáků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základních škol a žáků v prezenční formě vzdělávání ve středních školách a konzervatořích </a:t>
            </a:r>
            <a:r>
              <a:rPr 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bez ohledu na skutečnost, zda prodělali v posledních 180 dnech onemocnění </a:t>
            </a:r>
            <a:r>
              <a:rPr lang="cs-CZ" sz="2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</a:t>
            </a:r>
            <a:r>
              <a:rPr lang="cs-CZ" sz="2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19 či zda byli očkováni</a:t>
            </a:r>
            <a:r>
              <a:rPr lang="cs-CZ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  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Testy budou distribuovány </a:t>
            </a:r>
            <a:r>
              <a:rPr lang="cs-CZ" sz="12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pro 4 další termíny testování</a:t>
            </a:r>
            <a:r>
              <a:rPr lang="cs-CZ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konkrétně tedy pro testování dětí a žáků ve dnech</a:t>
            </a:r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lvl="0" indent="0" fontAlgn="b">
              <a:spcBef>
                <a:spcPts val="0"/>
              </a:spcBef>
              <a:spcAft>
                <a:spcPts val="0"/>
              </a:spcAft>
            </a:pPr>
            <a:r>
              <a:rPr lang="cs-CZ" sz="11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      6</a:t>
            </a:r>
            <a:r>
              <a:rPr lang="cs-CZ" sz="1100" b="1" kern="1200" dirty="0">
                <a:solidFill>
                  <a:srgbClr val="FF0000"/>
                </a:solidFill>
                <a:latin typeface="Calibri" panose="020F0502020204030204" pitchFamily="34" charset="0"/>
              </a:rPr>
              <a:t>. 1. 2022, 10. 1. 2022, 13. 1. 2022 a 17. 1. 2022</a:t>
            </a:r>
          </a:p>
          <a:p>
            <a:pPr algn="just"/>
            <a:r>
              <a:rPr lang="cs-CZ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cs-CZ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641879"/>
              </p:ext>
            </p:extLst>
          </p:nvPr>
        </p:nvGraphicFramePr>
        <p:xfrm>
          <a:off x="7968208" y="2445072"/>
          <a:ext cx="4032444" cy="3315786"/>
        </p:xfrm>
        <a:graphic>
          <a:graphicData uri="http://schemas.openxmlformats.org/drawingml/2006/table">
            <a:tbl>
              <a:tblPr/>
              <a:tblGrid>
                <a:gridCol w="1100621">
                  <a:extLst>
                    <a:ext uri="{9D8B030D-6E8A-4147-A177-3AD203B41FA5}">
                      <a16:colId xmlns:a16="http://schemas.microsoft.com/office/drawing/2014/main" val="3598323094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85673732"/>
                    </a:ext>
                  </a:extLst>
                </a:gridCol>
                <a:gridCol w="412733">
                  <a:extLst>
                    <a:ext uri="{9D8B030D-6E8A-4147-A177-3AD203B41FA5}">
                      <a16:colId xmlns:a16="http://schemas.microsoft.com/office/drawing/2014/main" val="2141706046"/>
                    </a:ext>
                  </a:extLst>
                </a:gridCol>
                <a:gridCol w="348687">
                  <a:extLst>
                    <a:ext uri="{9D8B030D-6E8A-4147-A177-3AD203B41FA5}">
                      <a16:colId xmlns:a16="http://schemas.microsoft.com/office/drawing/2014/main" val="4000492819"/>
                    </a:ext>
                  </a:extLst>
                </a:gridCol>
                <a:gridCol w="348687">
                  <a:extLst>
                    <a:ext uri="{9D8B030D-6E8A-4147-A177-3AD203B41FA5}">
                      <a16:colId xmlns:a16="http://schemas.microsoft.com/office/drawing/2014/main" val="1526577626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914471969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3128178738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val="3755939351"/>
                    </a:ext>
                  </a:extLst>
                </a:gridCol>
              </a:tblGrid>
              <a:tr h="246831">
                <a:tc gridSpan="8">
                  <a:txBody>
                    <a:bodyPr/>
                    <a:lstStyle/>
                    <a:p>
                      <a:pPr algn="l" fontAlgn="b"/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02416"/>
                  </a:ext>
                </a:extLst>
              </a:tr>
              <a:tr h="28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</a:t>
                      </a:r>
                      <a:b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ORP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 testu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405747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Zlínský kraj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891578"/>
                  </a:ext>
                </a:extLst>
              </a:tr>
              <a:tr h="28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Bystřice pod Hostýnem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800818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Holešov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9 725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909880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633008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Luhačovice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581807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Otrokovice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369763"/>
                  </a:ext>
                </a:extLst>
              </a:tr>
              <a:tr h="285540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Rožnov pod Radhoštěm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227156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7707613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Uherský Brod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548171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014046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Meziříčí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1546766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Vizovice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440397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8019895"/>
                  </a:ext>
                </a:extLst>
              </a:tr>
              <a:tr h="160941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58 325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SEJOY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4031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613620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79376" y="2924944"/>
            <a:ext cx="7344816" cy="25772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současné době neevidujeme ani jeden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clustr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1. 2022 jsme řešili 168 škol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Karanténa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dotkla prozatím 11 škol (7 SŠ, 3 ZŠ a 1 MŠ).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Školní 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testování (3.1.22):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testovaných žáků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71 580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pozitivní výsledek antigenního testování u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252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Počet testovaných zaměstnanců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11 341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pozitivní výsledek antigenního testování u </a:t>
            </a:r>
            <a:r>
              <a:rPr lang="cs-CZ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8088" y="476672"/>
            <a:ext cx="3168352" cy="36003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Program jednání: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12144672" cy="6408712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Úvod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o aktuální EPI situaci a predikce vývoje ve 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Informace ředitele KŘ policie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Informace </a:t>
            </a:r>
            <a:r>
              <a:rPr lang="cs-CZ" sz="2400" b="1" dirty="0"/>
              <a:t>o situaci v zařízeních sociálních služeb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/>
              <a:t>Informace z oblasti školství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/>
              <a:t>Průběh vakcinace ve </a:t>
            </a:r>
            <a:r>
              <a:rPr lang="cs-CZ" sz="2400" b="1" dirty="0" smtClean="0"/>
              <a:t>ZK</a:t>
            </a:r>
          </a:p>
          <a:p>
            <a:pPr marL="457200" indent="-457200" algn="just">
              <a:lnSpc>
                <a:spcPct val="90000"/>
              </a:lnSpc>
              <a:buFontTx/>
              <a:buAutoNum type="arabicPeriod"/>
            </a:pPr>
            <a:r>
              <a:rPr lang="cs-CZ" sz="2400" b="1" dirty="0" smtClean="0"/>
              <a:t>Informace o situaci v nemocnicích ZK</a:t>
            </a:r>
          </a:p>
          <a:p>
            <a:pPr marL="457200" indent="-457200" algn="just">
              <a:lnSpc>
                <a:spcPct val="90000"/>
              </a:lnSpc>
              <a:buAutoNum type="arabicPeriod"/>
            </a:pPr>
            <a:r>
              <a:rPr lang="cs-CZ" sz="2400" b="1" dirty="0" smtClean="0"/>
              <a:t>Různé</a:t>
            </a:r>
            <a:endParaRPr lang="cs-CZ" sz="2400" b="1" dirty="0"/>
          </a:p>
          <a:p>
            <a:pPr marL="0" indent="0" algn="just">
              <a:lnSpc>
                <a:spcPct val="90000"/>
              </a:lnSpc>
            </a:pPr>
            <a:r>
              <a:rPr lang="cs-CZ" sz="2400" b="1" dirty="0"/>
              <a:t>Závěr</a:t>
            </a:r>
          </a:p>
          <a:p>
            <a:pPr marL="0" indent="0" algn="just">
              <a:lnSpc>
                <a:spcPct val="90000"/>
              </a:lnSpc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0758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31349" y="2799930"/>
            <a:ext cx="11973955" cy="901082"/>
            <a:chOff x="141043" y="74314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74314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69201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Aktuální situace OČM a PPL</a:t>
              </a:r>
              <a:endPara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546326" y="4673456"/>
            <a:ext cx="9144000" cy="489671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3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41043" y="102023"/>
            <a:ext cx="12208339" cy="901082"/>
            <a:chOff x="141043" y="102023"/>
            <a:chExt cx="12208339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41043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9821420" y="332709"/>
              <a:ext cx="252796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Stav k 25.12.2021</a:t>
              </a:r>
              <a:endPara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2" name="Obdélník 1"/>
          <p:cNvSpPr/>
          <p:nvPr/>
        </p:nvSpPr>
        <p:spPr>
          <a:xfrm>
            <a:off x="2644683" y="444922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Podané dávky v čase v jednotlivých OČM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292" y="2230473"/>
            <a:ext cx="8836636" cy="4465377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7888046" y="3029528"/>
            <a:ext cx="905164" cy="3666322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430" y="1223711"/>
            <a:ext cx="11247393" cy="786156"/>
          </a:xfrm>
          <a:prstGeom prst="rect">
            <a:avLst/>
          </a:prstGeom>
        </p:spPr>
      </p:pic>
      <p:sp>
        <p:nvSpPr>
          <p:cNvPr id="110" name="Obdélník 109"/>
          <p:cNvSpPr/>
          <p:nvPr/>
        </p:nvSpPr>
        <p:spPr>
          <a:xfrm>
            <a:off x="141043" y="2558689"/>
            <a:ext cx="269740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Celková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proočkovanost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ZLK je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60,1 %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35,6% ukončovací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23,1% posilující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1,52% první dávka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404820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euton Normal" panose="02000506080000020004" pitchFamily="2" charset="0"/>
                  <a:ea typeface="+mn-ea"/>
                  <a:cs typeface="+mn-cs"/>
                </a:rPr>
                <a:t>Nárůst očkování ve ZLK</a:t>
              </a: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graphicFrame>
        <p:nvGraphicFramePr>
          <p:cNvPr id="10" name="Tabulka 9"/>
          <p:cNvGraphicFramePr>
            <a:graphicFrameLocks noGrp="1"/>
          </p:cNvGraphicFramePr>
          <p:nvPr>
            <p:extLst/>
          </p:nvPr>
        </p:nvGraphicFramePr>
        <p:xfrm>
          <a:off x="1009256" y="1381912"/>
          <a:ext cx="1060293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345">
                  <a:extLst>
                    <a:ext uri="{9D8B030D-6E8A-4147-A177-3AD203B41FA5}">
                      <a16:colId xmlns:a16="http://schemas.microsoft.com/office/drawing/2014/main" val="83247159"/>
                    </a:ext>
                  </a:extLst>
                </a:gridCol>
                <a:gridCol w="2131523">
                  <a:extLst>
                    <a:ext uri="{9D8B030D-6E8A-4147-A177-3AD203B41FA5}">
                      <a16:colId xmlns:a16="http://schemas.microsoft.com/office/drawing/2014/main" val="985996737"/>
                    </a:ext>
                  </a:extLst>
                </a:gridCol>
                <a:gridCol w="2203038">
                  <a:extLst>
                    <a:ext uri="{9D8B030D-6E8A-4147-A177-3AD203B41FA5}">
                      <a16:colId xmlns:a16="http://schemas.microsoft.com/office/drawing/2014/main" val="1679163698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32673869"/>
                    </a:ext>
                  </a:extLst>
                </a:gridCol>
                <a:gridCol w="2163014">
                  <a:extLst>
                    <a:ext uri="{9D8B030D-6E8A-4147-A177-3AD203B41FA5}">
                      <a16:colId xmlns:a16="http://schemas.microsoft.com/office/drawing/2014/main" val="676895412"/>
                    </a:ext>
                  </a:extLst>
                </a:gridCol>
              </a:tblGrid>
              <a:tr h="7170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400" dirty="0" smtClean="0"/>
                        <a:t>KDO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6-12.12.2021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13-19.12.2021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20-26.12.2021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Naočkováno          27.12.21- 2.1.22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>
                          <a:solidFill>
                            <a:schemeClr val="bg1"/>
                          </a:solidFill>
                        </a:rPr>
                        <a:t>(z toho 3. dávek)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8588"/>
                  </a:ext>
                </a:extLst>
              </a:tr>
              <a:tr h="326524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OČM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25300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(20738)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23465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(17858)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14817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(11389)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13915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(11285)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506257"/>
                  </a:ext>
                </a:extLst>
              </a:tr>
              <a:tr h="41269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 toho VPL a PLDD</a:t>
                      </a:r>
                      <a:endParaRPr lang="cs-CZ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9946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(8898)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9181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(8054)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4261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(3524)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2360</a:t>
                      </a:r>
                    </a:p>
                    <a:p>
                      <a:pPr algn="ctr"/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(1860)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892084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33355" y="4292940"/>
            <a:ext cx="10778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V týdnu 27.12.2021- 2.1.2022 –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31.12.,1.1. a 2.1.2022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= volno</a:t>
            </a: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10893" y="5498286"/>
            <a:ext cx="10778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Z celkového počtu za týden očkovali VPL a PLDD = 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17% 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C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113334" y="102023"/>
            <a:ext cx="11973955" cy="901082"/>
            <a:chOff x="113334" y="102023"/>
            <a:chExt cx="11973955" cy="901082"/>
          </a:xfrm>
        </p:grpSpPr>
        <p:sp>
          <p:nvSpPr>
            <p:cNvPr id="4" name="Zaoblený obdélník 3"/>
            <p:cNvSpPr/>
            <p:nvPr/>
          </p:nvSpPr>
          <p:spPr>
            <a:xfrm>
              <a:off x="113334" y="102023"/>
              <a:ext cx="11973955" cy="901082"/>
            </a:xfrm>
            <a:prstGeom prst="roundRect">
              <a:avLst/>
            </a:prstGeom>
            <a:solidFill>
              <a:srgbClr val="00538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4572D85-A9D1-4A60-9210-67A538D23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30" y="306519"/>
              <a:ext cx="1883441" cy="455144"/>
            </a:xfrm>
            <a:prstGeom prst="rect">
              <a:avLst/>
            </a:prstGeom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3008378" y="260176"/>
              <a:ext cx="801254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665903" y="260176"/>
            <a:ext cx="113342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Aktuální stav na očkovacích místech a dotazy na nemocnice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33209" y="1836710"/>
            <a:ext cx="1133420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Nové OČM v Otrokovicích (</a:t>
            </a:r>
            <a:r>
              <a:rPr kumimoji="0" lang="cs-CZ" alt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Renturi</a:t>
            </a: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 s.r.o.)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ČČK zájem o zřízení MOT v Bystřici pod Hostýnem 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Aktuální čekací doba na první a třetí dávky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uton Normal" panose="02000506080000020004" pitchFamily="2" charset="0"/>
                <a:ea typeface="+mn-ea"/>
                <a:cs typeface="+mn-cs"/>
              </a:rPr>
              <a:t>Plagiátorství v očkování… (návrhy na zvýšení ochrany)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uton Normal" panose="0200050608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Hodnocení situace v nemocnicích od KKIP – doc. MUDr. </a:t>
            </a:r>
            <a:r>
              <a:rPr lang="cs-CZ" dirty="0" err="1" smtClean="0"/>
              <a:t>Gabrhelík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3FBA3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Aktuální stav v nemocnicích – počty hospitalizovaných (standard, JIP, non C+, elektivní léčba)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Personální zabezpečení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Predikce dostatečnosti </a:t>
            </a:r>
            <a:r>
              <a:rPr lang="cs-CZ" sz="1800" dirty="0" smtClean="0"/>
              <a:t>kapacit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smtClean="0"/>
              <a:t>Příprava na novou mutaci - Omikron</a:t>
            </a: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0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815546" y="1541611"/>
            <a:ext cx="1105273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Zlínského kraje k </a:t>
            </a: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6.1.2022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15546" y="2133600"/>
            <a:ext cx="11052740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Krajská nemocnice Zlín    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celkem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z 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74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</a:t>
            </a:r>
            <a:r>
              <a:rPr kumimoji="0" lang="cs-CZ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65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9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UPV: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9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15546" y="2971810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Uherskohradišťská nemocnice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20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kumimoji="0" lang="cs-CZ" sz="2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96591" y="3780208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Kroměřížská nemocnice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z toho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19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	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8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</a:t>
            </a:r>
            <a:endParaRPr kumimoji="0" lang="cs-CZ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15546" y="4608503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Vsetínská nemocnice     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z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toho                 ONP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31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26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1                   2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11180A1-D80C-4550-BCD7-C01AA263D6DB}"/>
              </a:ext>
            </a:extLst>
          </p:cNvPr>
          <p:cNvSpPr txBox="1"/>
          <p:nvPr/>
        </p:nvSpPr>
        <p:spPr>
          <a:xfrm>
            <a:off x="796591" y="5726097"/>
            <a:ext cx="11052739" cy="707886"/>
          </a:xfrm>
          <a:prstGeom prst="rect">
            <a:avLst/>
          </a:prstGeom>
          <a:solidFill>
            <a:srgbClr val="4472C4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Nemocnice VALMEZ                      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celkem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standard</a:t>
            </a:r>
            <a:r>
              <a:rPr kumimoji="0" lang="cs-CZ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ARIM             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z 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toho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Počet hospitalizovaných:      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</a:t>
            </a:r>
            <a:r>
              <a:rPr kumimoji="0" lang="cs-CZ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34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</a:t>
            </a:r>
            <a:r>
              <a:rPr lang="cs-CZ" sz="2000" b="1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</a:t>
            </a:r>
            <a:r>
              <a:rPr lang="cs-CZ" sz="2000" kern="0" noProof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                    UPV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lang="cs-CZ" sz="2000" kern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81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352" y="155665"/>
            <a:ext cx="11595720" cy="8250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cs-CZ" sz="3600" b="1" dirty="0" smtClean="0"/>
              <a:t>Dotazy, připomínky, závěr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38200" y="980729"/>
            <a:ext cx="10515600" cy="519623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Ukončení zasedání KŠ ZK</a:t>
            </a:r>
          </a:p>
          <a:p>
            <a:r>
              <a:rPr lang="cs-CZ" dirty="0" smtClean="0"/>
              <a:t>Stanovení termínu dalšího zasedání KŠ ZK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smtClean="0">
                <a:solidFill>
                  <a:srgbClr val="FF0000"/>
                </a:solidFill>
              </a:rPr>
              <a:t>13. ledna 2022 v 12 h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endParaRPr lang="cs-CZ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9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336" y="1279131"/>
            <a:ext cx="11953328" cy="288032"/>
          </a:xfrm>
        </p:spPr>
        <p:txBody>
          <a:bodyPr/>
          <a:lstStyle/>
          <a:p>
            <a:r>
              <a:rPr lang="cs-CZ" dirty="0"/>
              <a:t>Úvod: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664" y="1567163"/>
            <a:ext cx="11906000" cy="5102197"/>
          </a:xfrm>
          <a:solidFill>
            <a:srgbClr val="F3FBA3"/>
          </a:solidFill>
        </p:spPr>
        <p:txBody>
          <a:bodyPr/>
          <a:lstStyle/>
          <a:p>
            <a:pPr marL="0" indent="0"/>
            <a:r>
              <a:rPr lang="cs-CZ" sz="1800" b="1" dirty="0"/>
              <a:t>hejtman ZK</a:t>
            </a:r>
          </a:p>
          <a:p>
            <a:pPr marL="0" indent="0" algn="r"/>
            <a:r>
              <a:rPr lang="cs-CZ" sz="1200" dirty="0"/>
              <a:t>Motto Zlínského kraje: </a:t>
            </a:r>
            <a:r>
              <a:rPr lang="cs-CZ" sz="12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  <a:r>
              <a:rPr lang="cs-CZ" sz="12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DOSTANEME OČKOVÁNÍ K LIDEM“</a:t>
            </a:r>
            <a:endParaRPr lang="cs-CZ" sz="1200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cs-CZ" sz="1600" b="1" dirty="0" smtClean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SPS </a:t>
            </a:r>
            <a:r>
              <a:rPr lang="cs-CZ" b="1" dirty="0">
                <a:solidFill>
                  <a:srgbClr val="FF0000"/>
                </a:solidFill>
              </a:rPr>
              <a:t>KŠ pracuje v souladu s §8 Pandemického </a:t>
            </a:r>
            <a:r>
              <a:rPr lang="cs-CZ" b="1" dirty="0" smtClean="0">
                <a:solidFill>
                  <a:srgbClr val="FF0000"/>
                </a:solidFill>
              </a:rPr>
              <a:t>zákona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Mimořádná a ochranná opatření Ministerstva zdravotnictví vyhlášená na základě </a:t>
            </a:r>
            <a:r>
              <a:rPr lang="cs-CZ" b="1" dirty="0"/>
              <a:t>zákona č. 258/2000 Sb</a:t>
            </a:r>
            <a:r>
              <a:rPr lang="cs-CZ" dirty="0"/>
              <a:t>., o ochraně veřejného </a:t>
            </a:r>
            <a:r>
              <a:rPr lang="cs-CZ" dirty="0" smtClean="0"/>
              <a:t>zdraví </a:t>
            </a:r>
            <a:r>
              <a:rPr lang="cs-CZ" dirty="0"/>
              <a:t>a </a:t>
            </a:r>
            <a:r>
              <a:rPr lang="cs-CZ" b="1" dirty="0"/>
              <a:t>zákona č. 94/2021 Sb.</a:t>
            </a:r>
            <a:r>
              <a:rPr lang="cs-CZ" dirty="0"/>
              <a:t>, o mimořádných opatřeních při epidemii onemocnění covid-19 zůstávají v platnosti i nadále.</a:t>
            </a:r>
          </a:p>
          <a:p>
            <a:pPr marL="0" lvl="0" indent="0"/>
            <a:endParaRPr lang="cs-CZ" b="1" dirty="0" smtClean="0">
              <a:solidFill>
                <a:srgbClr val="FF0000"/>
              </a:solidFill>
            </a:endParaRPr>
          </a:p>
          <a:p>
            <a:pPr marL="0" lvl="0" indent="0"/>
            <a:r>
              <a:rPr lang="cs-CZ" b="1" dirty="0" smtClean="0">
                <a:solidFill>
                  <a:srgbClr val="FF0000"/>
                </a:solidFill>
              </a:rPr>
              <a:t>Z činnosti SPS </a:t>
            </a:r>
            <a:r>
              <a:rPr lang="cs-CZ" b="1" dirty="0">
                <a:solidFill>
                  <a:srgbClr val="FF0000"/>
                </a:solidFill>
              </a:rPr>
              <a:t>KŠ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4. 1. 2022 videokonferenční jednání AK ČR s ministerstvem zdravotnictví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komunikace s ÚKŠ - týdenní hlášení, plnění požadavků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řešení požadavků nemocnic a DS na </a:t>
            </a:r>
            <a:r>
              <a:rPr lang="cs-CZ" dirty="0" err="1" smtClean="0">
                <a:solidFill>
                  <a:srgbClr val="000000"/>
                </a:solidFill>
              </a:rPr>
              <a:t>SaP</a:t>
            </a:r>
            <a:r>
              <a:rPr lang="cs-CZ" dirty="0" smtClean="0">
                <a:solidFill>
                  <a:srgbClr val="000000"/>
                </a:solidFill>
              </a:rPr>
              <a:t> AČR a JSDHO ( ZAŠOVÁ, VALMEZ)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podpora očkování a testování (distribuce komplementárního materiálu VPL)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</a:rPr>
              <a:t>Distribuce ATG testů do škol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Opět registrujeme okresy, které </a:t>
            </a:r>
            <a:r>
              <a:rPr lang="cs-CZ" b="1" dirty="0">
                <a:solidFill>
                  <a:srgbClr val="FF0000"/>
                </a:solidFill>
              </a:rPr>
              <a:t>přestaly v zátěži klesat </a:t>
            </a:r>
            <a:r>
              <a:rPr lang="cs-CZ" b="1" dirty="0"/>
              <a:t>nebo u kterých se trend epidemie otočil k růstu (</a:t>
            </a:r>
            <a:r>
              <a:rPr lang="cs-CZ" b="1" dirty="0">
                <a:solidFill>
                  <a:srgbClr val="FF0000"/>
                </a:solidFill>
              </a:rPr>
              <a:t>R je </a:t>
            </a:r>
            <a:r>
              <a:rPr lang="cs-CZ" b="1" dirty="0" smtClean="0">
                <a:solidFill>
                  <a:srgbClr val="FF0000"/>
                </a:solidFill>
              </a:rPr>
              <a:t>nad </a:t>
            </a:r>
            <a:r>
              <a:rPr lang="cs-CZ" b="1" dirty="0">
                <a:solidFill>
                  <a:srgbClr val="FF0000"/>
                </a:solidFill>
              </a:rPr>
              <a:t>1</a:t>
            </a:r>
            <a:r>
              <a:rPr lang="cs-CZ" b="1" dirty="0"/>
              <a:t>) a jsou stále na vysokých hodnotách ukazatelů zátěže </a:t>
            </a:r>
            <a:r>
              <a:rPr lang="cs-CZ" dirty="0"/>
              <a:t>(7denní počty případů/100tis. obyv. &gt; 400; hodnota R</a:t>
            </a:r>
            <a:r>
              <a:rPr lang="cs-CZ" dirty="0" smtClean="0"/>
              <a:t>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Kroměříž</a:t>
            </a:r>
            <a:r>
              <a:rPr lang="en-US" dirty="0"/>
              <a:t> - 405.4; R:1.33 </a:t>
            </a:r>
            <a:r>
              <a:rPr lang="cs-CZ" dirty="0" smtClean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Vsetín</a:t>
            </a:r>
            <a:r>
              <a:rPr lang="en-US" dirty="0"/>
              <a:t> - 463.7; R:1.62 </a:t>
            </a:r>
            <a:r>
              <a:rPr lang="cs-CZ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Ve srovnání okresů jsou </a:t>
            </a:r>
            <a:r>
              <a:rPr lang="cs-CZ" b="1" dirty="0"/>
              <a:t>v absolutních denních nárůstech počtu případů </a:t>
            </a:r>
            <a:r>
              <a:rPr lang="cs-CZ" b="1" dirty="0">
                <a:solidFill>
                  <a:srgbClr val="FF0000"/>
                </a:solidFill>
              </a:rPr>
              <a:t>nejvyšší </a:t>
            </a:r>
            <a:r>
              <a:rPr lang="cs-CZ" b="1" dirty="0" smtClean="0">
                <a:solidFill>
                  <a:srgbClr val="FF0000"/>
                </a:solidFill>
              </a:rPr>
              <a:t>hodnoty</a:t>
            </a:r>
            <a:r>
              <a:rPr lang="cs-CZ" dirty="0" smtClean="0"/>
              <a:t>: </a:t>
            </a:r>
            <a:r>
              <a:rPr lang="cs-CZ" b="1" dirty="0" smtClean="0"/>
              <a:t>Vsetín</a:t>
            </a:r>
            <a:r>
              <a:rPr lang="cs-CZ" dirty="0" smtClean="0"/>
              <a:t> </a:t>
            </a:r>
            <a:r>
              <a:rPr lang="cs-CZ" dirty="0"/>
              <a:t>(142), </a:t>
            </a:r>
            <a:r>
              <a:rPr lang="cs-CZ" b="1" dirty="0"/>
              <a:t>Zlín</a:t>
            </a:r>
            <a:r>
              <a:rPr lang="cs-CZ" dirty="0"/>
              <a:t> (117), 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lvl="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cs-CZ" dirty="0">
              <a:solidFill>
                <a:srgbClr val="000000"/>
              </a:solidFill>
            </a:endParaRPr>
          </a:p>
          <a:p>
            <a:pPr marL="0" indent="0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1666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556792"/>
            <a:ext cx="4104456" cy="5112568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5087888" y="1556792"/>
            <a:ext cx="6840760" cy="5112568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cs-CZ" sz="1600" b="1" i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 11. ledna</a:t>
            </a:r>
            <a:endParaRPr lang="cs-CZ" sz="1600" b="1" kern="0" dirty="0" smtClean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Zkrátí se doba karantény a izolace na </a:t>
            </a: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pět dnů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16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karantény 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budou muset po rizikovém kontaktu s pozitivně testovaným nastoupit </a:t>
            </a: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očkovaní 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lidé do šesti měsíců po prodělání </a:t>
            </a:r>
            <a:r>
              <a:rPr lang="cs-CZ" sz="1600" i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covidu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16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 ukončení karantén a izolací nebude potřeba test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 ukončení karantény nebo izolace bude nutné ještě </a:t>
            </a: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dalších pět dní nošení respirátoru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tam, kde je pravděpodobný styk s dalšími lidmi.  </a:t>
            </a:r>
            <a:endParaRPr lang="cs-CZ" sz="16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endParaRPr lang="cs-CZ" sz="1600" b="1" i="1" u="sng" kern="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200"/>
              </a:spcBef>
              <a:spcAft>
                <a:spcPts val="0"/>
              </a:spcAft>
            </a:pPr>
            <a:r>
              <a:rPr lang="cs-CZ" sz="1600" b="1" i="1" u="sng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Od 17. ledna</a:t>
            </a:r>
            <a:endParaRPr lang="cs-CZ" sz="1600" b="1" kern="0" dirty="0" smtClean="0">
              <a:solidFill>
                <a:srgbClr val="FF0000"/>
              </a:solidFill>
              <a:latin typeface="Calibri Light" panose="020F03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Všichni zaměstnanci </a:t>
            </a:r>
            <a:r>
              <a:rPr lang="cs-CZ" sz="16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(očkovaní i neočkovaní) 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 budou </a:t>
            </a: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testovat dvakrát týdně 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antigenními testy.</a:t>
            </a:r>
            <a:endParaRPr lang="cs-CZ" sz="16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 případě pozitivity testu půjdou následně rovnou na pět dní do karantény, tedy </a:t>
            </a: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bez konfirmačního PCR testu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cs-CZ" sz="16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b="1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Tento režim by měl fungovat nejdéle tři týdny</a:t>
            </a: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cs-CZ" sz="1600" i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 tom, zda to bude platit kratší dobu, vláda ještě rozhodne v závislosti na šíření varianty omikron.</a:t>
            </a:r>
            <a:endParaRPr lang="cs-CZ" sz="1600" kern="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20053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63352" y="1124744"/>
            <a:ext cx="11593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www.kr-zlinsky.cz/informace-o-koronaviru-covid-19-cl-4886.html</a:t>
            </a:r>
            <a:endParaRPr lang="cs-CZ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373815"/>
              </p:ext>
            </p:extLst>
          </p:nvPr>
        </p:nvGraphicFramePr>
        <p:xfrm>
          <a:off x="288056" y="1556792"/>
          <a:ext cx="4676388" cy="3816346"/>
        </p:xfrm>
        <a:graphic>
          <a:graphicData uri="http://schemas.openxmlformats.org/drawingml/2006/table">
            <a:tbl>
              <a:tblPr/>
              <a:tblGrid>
                <a:gridCol w="1344787">
                  <a:extLst>
                    <a:ext uri="{9D8B030D-6E8A-4147-A177-3AD203B41FA5}">
                      <a16:colId xmlns:a16="http://schemas.microsoft.com/office/drawing/2014/main" val="3622117966"/>
                    </a:ext>
                  </a:extLst>
                </a:gridCol>
                <a:gridCol w="1310083">
                  <a:extLst>
                    <a:ext uri="{9D8B030D-6E8A-4147-A177-3AD203B41FA5}">
                      <a16:colId xmlns:a16="http://schemas.microsoft.com/office/drawing/2014/main" val="3287254797"/>
                    </a:ext>
                  </a:extLst>
                </a:gridCol>
                <a:gridCol w="1214646">
                  <a:extLst>
                    <a:ext uri="{9D8B030D-6E8A-4147-A177-3AD203B41FA5}">
                      <a16:colId xmlns:a16="http://schemas.microsoft.com/office/drawing/2014/main" val="908204389"/>
                    </a:ext>
                  </a:extLst>
                </a:gridCol>
                <a:gridCol w="806872">
                  <a:extLst>
                    <a:ext uri="{9D8B030D-6E8A-4147-A177-3AD203B41FA5}">
                      <a16:colId xmlns:a16="http://schemas.microsoft.com/office/drawing/2014/main" val="2762947227"/>
                    </a:ext>
                  </a:extLst>
                </a:gridCol>
              </a:tblGrid>
              <a:tr h="269124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5B9BD5"/>
                          </a:solidFill>
                          <a:effectLst/>
                          <a:latin typeface="Calibri" panose="020F0502020204030204" pitchFamily="34" charset="0"/>
                        </a:rPr>
                        <a:t>Počet nemocných na území ORP ve Zlínském kraji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20084"/>
                  </a:ext>
                </a:extLst>
              </a:tr>
              <a:tr h="269124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577926"/>
                  </a:ext>
                </a:extLst>
              </a:tr>
              <a:tr h="250025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803784"/>
                  </a:ext>
                </a:extLst>
              </a:tr>
              <a:tr h="250025">
                <a:tc>
                  <a:txBody>
                    <a:bodyPr/>
                    <a:lstStyle/>
                    <a:p>
                      <a:pPr algn="l" fontAlgn="b"/>
                      <a:endParaRPr lang="cs-CZ" sz="1600" b="1" i="0" u="none" strike="noStrike">
                        <a:solidFill>
                          <a:srgbClr val="5B9BD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634619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389577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nemocných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nemocných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733355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Otrokovice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98168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Rožnov pod Radhoštěm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35 043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610961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Kroměříž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68 082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71279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Vizovice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483958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Zlín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98 963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26933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Luhačovice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18 567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880991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Meziříčí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41 727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955986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Uherský Brod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51 960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321419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23 053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0,88 %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392278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Vsetín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65 126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0,85 %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621639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Bystřice pod Hostýnem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15 225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79119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Holešov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21 519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0,80 %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886553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Uherské Hradiště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89 670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209143"/>
                  </a:ext>
                </a:extLst>
              </a:tr>
              <a:tr h="17362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Celkový součet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5 561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0,96 %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177445"/>
                  </a:ext>
                </a:extLst>
              </a:tr>
            </a:tbl>
          </a:graphicData>
        </a:graphic>
      </p:graphicFrame>
      <p:pic>
        <p:nvPicPr>
          <p:cNvPr id="8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37" y="2109240"/>
            <a:ext cx="1295400" cy="6477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912" y="1628800"/>
            <a:ext cx="6616328" cy="426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720" y="1244378"/>
            <a:ext cx="5127514" cy="55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1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51784" y="476771"/>
            <a:ext cx="7920879" cy="576064"/>
          </a:xfrm>
          <a:solidFill>
            <a:srgbClr val="F3FBA3"/>
          </a:solidFill>
        </p:spPr>
        <p:txBody>
          <a:bodyPr/>
          <a:lstStyle/>
          <a:p>
            <a:r>
              <a:rPr lang="cs-CZ" sz="2000" dirty="0" smtClean="0">
                <a:solidFill>
                  <a:schemeClr val="accent2"/>
                </a:solidFill>
              </a:rPr>
              <a:t>Informace o nasazení AČR na území ZK k 06. 01. 2022.</a:t>
            </a:r>
            <a:endParaRPr lang="cs-CZ" sz="2000" dirty="0">
              <a:solidFill>
                <a:schemeClr val="accent2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2279576" y="1412776"/>
            <a:ext cx="8964996" cy="576262"/>
          </a:xfrm>
          <a:prstGeom prst="rect">
            <a:avLst/>
          </a:prstGeom>
          <a:solidFill>
            <a:srgbClr val="F3FBA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6600"/>
                </a:solidFill>
                <a:latin typeface="Arial" charset="0"/>
              </a:defRPr>
            </a:lvl9pPr>
          </a:lstStyle>
          <a:p>
            <a:r>
              <a:rPr lang="cs-CZ" sz="1600" kern="0" dirty="0">
                <a:solidFill>
                  <a:srgbClr val="333399"/>
                </a:solidFill>
                <a:latin typeface="Arial"/>
              </a:rPr>
              <a:t>POSÍLENÍ ZDRAVOTNICKÝCH ZAŘÍZENÍ A NEMOCNIC - "OPERACE ASISTENCE II"</a:t>
            </a: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17030"/>
              </p:ext>
            </p:extLst>
          </p:nvPr>
        </p:nvGraphicFramePr>
        <p:xfrm>
          <a:off x="2279576" y="2132856"/>
          <a:ext cx="8937956" cy="3329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02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27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  <a:latin typeface="Calibri" panose="020F0502020204030204" pitchFamily="34" charset="0"/>
                        </a:rPr>
                        <a:t>Zdravotnické zařízení</a:t>
                      </a:r>
                      <a:endParaRPr lang="cs-CZ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 smtClean="0">
                          <a:effectLst/>
                          <a:latin typeface="Calibri" panose="020F0502020204030204" pitchFamily="34" charset="0"/>
                        </a:rPr>
                        <a:t>Počet vojáků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600" b="1" u="none" strike="noStrike" kern="1200" dirty="0">
                          <a:effectLst/>
                          <a:latin typeface="Calibri" panose="020F0502020204030204" pitchFamily="34" charset="0"/>
                        </a:rPr>
                        <a:t>Termín</a:t>
                      </a:r>
                      <a:endParaRPr lang="cs-CZ" sz="16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KNTB Zlín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6</a:t>
                      </a:r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10. 1. 2022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24. 1. 2022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Vsetín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kern="120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10. 1. 2022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24. 1. 2022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</a:t>
                      </a:r>
                      <a:r>
                        <a:rPr lang="cs-CZ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ValMez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28. 12. 2021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</a:t>
                      </a:r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10. 1. 2022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00" dirty="0" smtClean="0">
                          <a:solidFill>
                            <a:srgbClr val="00B0F0"/>
                          </a:solidFill>
                        </a:rPr>
                        <a:t>24. 1. 2022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Nemocnice Uh.</a:t>
                      </a:r>
                      <a:r>
                        <a:rPr lang="cs-CZ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Hradiště</a:t>
                      </a:r>
                      <a:endParaRPr lang="cs-CZ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17. 1. 2022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1000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dirty="0" smtClean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423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Nemocnice Kroměříž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18. 1. 2022</a:t>
                      </a:r>
                      <a:endParaRPr lang="cs-CZ" sz="14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384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00B0F0"/>
                        </a:solidFill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5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Nasazeno celkem k 5. 1.</a:t>
                      </a:r>
                      <a:r>
                        <a:rPr lang="cs-CZ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2022</a:t>
                      </a:r>
                      <a:endParaRPr lang="cs-CZ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cs-CZ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8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5400" y="1206134"/>
            <a:ext cx="11089232" cy="576262"/>
          </a:xfrm>
        </p:spPr>
        <p:txBody>
          <a:bodyPr/>
          <a:lstStyle/>
          <a:p>
            <a:r>
              <a:rPr lang="cs-CZ" dirty="0" smtClean="0"/>
              <a:t>Výpomoc hasičů k 6. 01. 2022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58139" y="6381328"/>
            <a:ext cx="507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CELKEM: </a:t>
            </a:r>
            <a:r>
              <a:rPr lang="cs-CZ" b="1" dirty="0" smtClean="0">
                <a:solidFill>
                  <a:schemeClr val="accent2"/>
                </a:solidFill>
              </a:rPr>
              <a:t>4</a:t>
            </a:r>
            <a:endParaRPr lang="cs-CZ" b="1" dirty="0">
              <a:solidFill>
                <a:schemeClr val="accent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95400" y="1750021"/>
            <a:ext cx="5040560" cy="43704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Domov pro seniory Rožnov pod Radhoštěm</a:t>
            </a:r>
            <a:r>
              <a:rPr lang="cs-CZ" sz="1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na adrese Julia Fučíka 1605, 756 61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Počet nasazených členů: 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Kategorie JPO: JPO I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Název jednotky: ZÚ HZS ČR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Zásah na území zřizovatele: působnost - celá ČR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Krajská </a:t>
            </a:r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nemocnice Tomáše Bati, a.s.</a:t>
            </a:r>
            <a:r>
              <a:rPr lang="cs-CZ" sz="1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Havlíčkovo nábřeží 600, Zlín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Počet nasazených členů: 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Kategorie JPO: III/1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Název jednotky: Pozlovice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Zásah na území zřizovatele: NE (činnost vykonávána mimo katastrální území zřizovatele)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Uherskohradišťská </a:t>
            </a:r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nemocnice, a.s.</a:t>
            </a:r>
            <a:r>
              <a:rPr lang="cs-CZ" sz="10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cs-CZ" sz="1000" dirty="0" err="1">
                <a:latin typeface="Arial" panose="020B0604020202020204" pitchFamily="34" charset="0"/>
                <a:ea typeface="Times New Roman" panose="02020603050405020304" pitchFamily="18" charset="0"/>
              </a:rPr>
              <a:t>J.E.Purkyně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 365, Uherské Hradiště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Počet nasazených členů: 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cs-CZ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Kategorie JPO: III/1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Název jednotky: Pozlovice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Zásah na území zřizovatele: NE (činnost vykonávána mimo katastrální území zřizovatele)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023992" y="1750021"/>
            <a:ext cx="5040560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Domov pro osoby se zdravotním postižením Zašová, Zašová 825, 756 51 Zašová</a:t>
            </a:r>
            <a:r>
              <a:rPr lang="cs-CZ" sz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- požadavek na 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nasazeni 2 hasičů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k výpomoci se zajištěním základních životních potřeb klientů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- doba nasazení 14 dnů s počátkem od 7.1.2022 včetně víkendů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- denní doba výpomoci 7:00 - 19:00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Domov pro osoby se zdravotním postižením Valašské Meziříčí, Václavkova 919, 757 01 Valašské Meziříčí</a:t>
            </a:r>
            <a:r>
              <a:rPr lang="cs-CZ" sz="12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- požadavek na </a:t>
            </a:r>
            <a:r>
              <a:rPr lang="cs-CZ" sz="1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nasazeni 1 hasiče </a:t>
            </a: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k výpomoci se zajištěním základních životních potřeb klientů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- doba nasazení 14 dnů s počátkem od 7.1.2022 včetně víkendů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000" dirty="0">
                <a:latin typeface="Arial" panose="020B0604020202020204" pitchFamily="34" charset="0"/>
                <a:ea typeface="Times New Roman" panose="02020603050405020304" pitchFamily="18" charset="0"/>
              </a:rPr>
              <a:t>- denní doba výpomoci 7:00 - 19:00</a:t>
            </a: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49747" y="4653136"/>
            <a:ext cx="5077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CELKEM: </a:t>
            </a:r>
            <a:r>
              <a:rPr lang="cs-CZ" b="1" dirty="0" smtClean="0">
                <a:solidFill>
                  <a:schemeClr val="accent2"/>
                </a:solidFill>
              </a:rPr>
              <a:t>3</a:t>
            </a:r>
            <a:endParaRPr lang="cs-CZ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285" y="1484312"/>
            <a:ext cx="10655300" cy="525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43258</TotalTime>
  <Words>1631</Words>
  <Application>Microsoft Office PowerPoint</Application>
  <PresentationFormat>Širokoúhlá obrazovka</PresentationFormat>
  <Paragraphs>298</Paragraphs>
  <Slides>26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Teuton Normal</vt:lpstr>
      <vt:lpstr>Times New Roman</vt:lpstr>
      <vt:lpstr>Výchozí návrh</vt:lpstr>
      <vt:lpstr>3_Motiv Office</vt:lpstr>
      <vt:lpstr>  58. zasedání  Krizový štáb Zlínského kraje   Zlín,13:00 h; 6. ledna 2022 místnost 1120 Ing. Robert Pekaj tajemník KŠ ZK   </vt:lpstr>
      <vt:lpstr>Program jednání:</vt:lpstr>
      <vt:lpstr>Úvod:</vt:lpstr>
      <vt:lpstr>Prezentace aplikace PowerPoint</vt:lpstr>
      <vt:lpstr>Prezentace aplikace PowerPoint</vt:lpstr>
      <vt:lpstr>Prezentace aplikace PowerPoint</vt:lpstr>
      <vt:lpstr>Informace o nasazení AČR na území ZK k 06. 01. 2022.</vt:lpstr>
      <vt:lpstr>Výpomoc hasičů k 6. 01. 2022</vt:lpstr>
      <vt:lpstr>Prezentace aplikace PowerPoint</vt:lpstr>
      <vt:lpstr>Prezentace aplikace PowerPoint</vt:lpstr>
      <vt:lpstr>Prezentace aplikace PowerPoint</vt:lpstr>
      <vt:lpstr>Prezentace aplikace PowerPoint</vt:lpstr>
      <vt:lpstr>Informace o aktuální EPI situaci</vt:lpstr>
      <vt:lpstr>Prezentace aplikace PowerPoint</vt:lpstr>
      <vt:lpstr>Prezentace aplikace PowerPoint</vt:lpstr>
      <vt:lpstr>Informace ředitele KŘ policie ZK</vt:lpstr>
      <vt:lpstr>Zařízení – 33 Pozitivní klienti – 21 Pozitivní pracovníci – 53 Úmrtí – nesledováno Data hlášena poskytovateli pobytových služeb na základě dotazníku KÚZK</vt:lpstr>
      <vt:lpstr>Situace v pobytových SSL od 15.09.2021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Hodnocení situace v nemocnicích od KKIP – doc. MUDr. Gabrhelík</vt:lpstr>
      <vt:lpstr>Nemocnice Zlínského kraje k 6.1.2022</vt:lpstr>
      <vt:lpstr>Dotazy, připomínky, závěr</vt:lpstr>
    </vt:vector>
  </TitlesOfParts>
  <Company>Zlínský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zakutny</dc:creator>
  <cp:lastModifiedBy>Pekaj Robert</cp:lastModifiedBy>
  <cp:revision>1427</cp:revision>
  <cp:lastPrinted>2022-01-06T11:08:19Z</cp:lastPrinted>
  <dcterms:created xsi:type="dcterms:W3CDTF">2006-03-17T09:59:38Z</dcterms:created>
  <dcterms:modified xsi:type="dcterms:W3CDTF">2022-01-06T11:19:02Z</dcterms:modified>
</cp:coreProperties>
</file>